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307" r:id="rId5"/>
    <p:sldId id="312" r:id="rId6"/>
    <p:sldId id="308" r:id="rId7"/>
    <p:sldId id="309" r:id="rId8"/>
    <p:sldId id="265" r:id="rId9"/>
    <p:sldId id="304" r:id="rId10"/>
    <p:sldId id="305" r:id="rId11"/>
    <p:sldId id="306" r:id="rId12"/>
    <p:sldId id="267" r:id="rId13"/>
    <p:sldId id="311" r:id="rId14"/>
    <p:sldId id="261" r:id="rId15"/>
    <p:sldId id="280" r:id="rId16"/>
    <p:sldId id="282" r:id="rId17"/>
    <p:sldId id="283" r:id="rId18"/>
    <p:sldId id="288" r:id="rId19"/>
    <p:sldId id="262" r:id="rId20"/>
    <p:sldId id="268" r:id="rId21"/>
    <p:sldId id="269" r:id="rId22"/>
    <p:sldId id="276" r:id="rId23"/>
    <p:sldId id="303" r:id="rId24"/>
    <p:sldId id="289" r:id="rId25"/>
    <p:sldId id="302" r:id="rId26"/>
    <p:sldId id="294" r:id="rId27"/>
    <p:sldId id="297" r:id="rId28"/>
    <p:sldId id="298" r:id="rId29"/>
    <p:sldId id="299" r:id="rId30"/>
    <p:sldId id="292" r:id="rId31"/>
    <p:sldId id="293" r:id="rId32"/>
    <p:sldId id="300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5" autoAdjust="0"/>
  </p:normalViewPr>
  <p:slideViewPr>
    <p:cSldViewPr>
      <p:cViewPr varScale="1">
        <p:scale>
          <a:sx n="93" d="100"/>
          <a:sy n="93" d="100"/>
        </p:scale>
        <p:origin x="-8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E3E99-D443-48DD-9C06-9F2B757AE3E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F69922-B058-4423-A33F-442B13E20EA4}">
      <dgm:prSet phldrT="[文本]" custT="1"/>
      <dgm:spPr/>
      <dgm:t>
        <a:bodyPr/>
        <a:lstStyle/>
        <a:p>
          <a:r>
            <a:rPr lang="en-US" altLang="zh-CN" sz="3400" b="1" dirty="0" smtClean="0"/>
            <a:t>solution</a:t>
          </a:r>
          <a:endParaRPr lang="zh-CN" altLang="en-US" sz="3400" b="1" dirty="0"/>
        </a:p>
      </dgm:t>
    </dgm:pt>
    <dgm:pt modelId="{B66E6279-4AAE-4E26-A441-760B28B3C7CD}" type="parTrans" cxnId="{A7CAFC20-AE47-4BA1-90A5-D5094F5E360D}">
      <dgm:prSet/>
      <dgm:spPr/>
      <dgm:t>
        <a:bodyPr/>
        <a:lstStyle/>
        <a:p>
          <a:endParaRPr lang="zh-CN" altLang="en-US"/>
        </a:p>
      </dgm:t>
    </dgm:pt>
    <dgm:pt modelId="{36FC394A-3D5A-4D37-BF71-BD7FE1848FB5}" type="sibTrans" cxnId="{A7CAFC20-AE47-4BA1-90A5-D5094F5E360D}">
      <dgm:prSet/>
      <dgm:spPr/>
      <dgm:t>
        <a:bodyPr/>
        <a:lstStyle/>
        <a:p>
          <a:endParaRPr lang="zh-CN" altLang="en-US"/>
        </a:p>
      </dgm:t>
    </dgm:pt>
    <dgm:pt modelId="{BB45B78F-A3B5-4C89-80F4-10D223FE5DC0}">
      <dgm:prSet phldrT="[文本]"/>
      <dgm:spPr/>
      <dgm:t>
        <a:bodyPr/>
        <a:lstStyle/>
        <a:p>
          <a:r>
            <a:rPr lang="en-US" altLang="zh-CN" b="1" dirty="0" err="1" smtClean="0"/>
            <a:t>intelligene</a:t>
          </a:r>
          <a:endParaRPr lang="zh-CN" altLang="en-US" b="1" dirty="0"/>
        </a:p>
      </dgm:t>
    </dgm:pt>
    <dgm:pt modelId="{DBE2BB1C-F733-4A95-A9D0-A7649F1ACAED}" type="parTrans" cxnId="{D4135D76-ECAF-4C61-80E9-96975E130A8F}">
      <dgm:prSet/>
      <dgm:spPr/>
      <dgm:t>
        <a:bodyPr/>
        <a:lstStyle/>
        <a:p>
          <a:endParaRPr lang="zh-CN" altLang="en-US"/>
        </a:p>
      </dgm:t>
    </dgm:pt>
    <dgm:pt modelId="{D0D3D3D7-1115-4675-B7B1-5CE9181329D6}" type="sibTrans" cxnId="{D4135D76-ECAF-4C61-80E9-96975E130A8F}">
      <dgm:prSet/>
      <dgm:spPr/>
      <dgm:t>
        <a:bodyPr/>
        <a:lstStyle/>
        <a:p>
          <a:endParaRPr lang="zh-CN" altLang="en-US"/>
        </a:p>
      </dgm:t>
    </dgm:pt>
    <dgm:pt modelId="{6864D16A-E5A9-431A-8961-A47F72DA98D2}">
      <dgm:prSet phldrT="[文本]"/>
      <dgm:spPr/>
      <dgm:t>
        <a:bodyPr/>
        <a:lstStyle/>
        <a:p>
          <a:r>
            <a:rPr lang="en-US" altLang="zh-CN" b="1" dirty="0" err="1" smtClean="0"/>
            <a:t>knowlege</a:t>
          </a:r>
          <a:endParaRPr lang="zh-CN" altLang="en-US" b="1" dirty="0"/>
        </a:p>
      </dgm:t>
    </dgm:pt>
    <dgm:pt modelId="{62F2CB75-0868-47A4-BE81-3357C00D352D}" type="parTrans" cxnId="{52C83DBE-192A-4632-8D85-AAE16B8E61AE}">
      <dgm:prSet/>
      <dgm:spPr/>
      <dgm:t>
        <a:bodyPr/>
        <a:lstStyle/>
        <a:p>
          <a:endParaRPr lang="zh-CN" altLang="en-US"/>
        </a:p>
      </dgm:t>
    </dgm:pt>
    <dgm:pt modelId="{A98CC9FC-4D55-4491-8E7B-B0E602C85411}" type="sibTrans" cxnId="{52C83DBE-192A-4632-8D85-AAE16B8E61AE}">
      <dgm:prSet/>
      <dgm:spPr/>
      <dgm:t>
        <a:bodyPr/>
        <a:lstStyle/>
        <a:p>
          <a:endParaRPr lang="zh-CN" altLang="en-US"/>
        </a:p>
      </dgm:t>
    </dgm:pt>
    <dgm:pt modelId="{024AD205-CF59-401E-8582-F0114E89EF5A}">
      <dgm:prSet phldrT="[文本]"/>
      <dgm:spPr/>
      <dgm:t>
        <a:bodyPr/>
        <a:lstStyle/>
        <a:p>
          <a:r>
            <a:rPr lang="en-US" altLang="zh-CN" b="1" dirty="0" smtClean="0"/>
            <a:t>data</a:t>
          </a:r>
          <a:endParaRPr lang="zh-CN" altLang="en-US" b="1" dirty="0"/>
        </a:p>
      </dgm:t>
    </dgm:pt>
    <dgm:pt modelId="{05F8F013-C559-47AB-B8CD-810AFE32B33A}" type="parTrans" cxnId="{3A61888F-D70B-4B4C-B513-A0A983EE2A6A}">
      <dgm:prSet/>
      <dgm:spPr/>
      <dgm:t>
        <a:bodyPr/>
        <a:lstStyle/>
        <a:p>
          <a:endParaRPr lang="zh-CN" altLang="en-US"/>
        </a:p>
      </dgm:t>
    </dgm:pt>
    <dgm:pt modelId="{36CD01F0-D2C9-4F20-8A51-03A7405262A5}" type="sibTrans" cxnId="{3A61888F-D70B-4B4C-B513-A0A983EE2A6A}">
      <dgm:prSet/>
      <dgm:spPr/>
      <dgm:t>
        <a:bodyPr/>
        <a:lstStyle/>
        <a:p>
          <a:endParaRPr lang="zh-CN" altLang="en-US"/>
        </a:p>
      </dgm:t>
    </dgm:pt>
    <dgm:pt modelId="{9283E3B8-031A-4763-8007-66679225EB39}">
      <dgm:prSet phldrT="[文本]"/>
      <dgm:spPr/>
      <dgm:t>
        <a:bodyPr/>
        <a:lstStyle/>
        <a:p>
          <a:r>
            <a:rPr lang="en-US" altLang="zh-CN" b="1" dirty="0" smtClean="0"/>
            <a:t>information</a:t>
          </a:r>
          <a:endParaRPr lang="zh-CN" altLang="en-US" b="1" dirty="0"/>
        </a:p>
      </dgm:t>
    </dgm:pt>
    <dgm:pt modelId="{6824DEBB-FBEE-4279-B6CB-18D0D6422479}" type="parTrans" cxnId="{4CF78D5E-86C4-4809-AFEC-12B77580D296}">
      <dgm:prSet/>
      <dgm:spPr/>
      <dgm:t>
        <a:bodyPr/>
        <a:lstStyle/>
        <a:p>
          <a:endParaRPr lang="zh-CN" altLang="en-US"/>
        </a:p>
      </dgm:t>
    </dgm:pt>
    <dgm:pt modelId="{17EB78D0-13DB-4620-973C-B1C85A890416}" type="sibTrans" cxnId="{4CF78D5E-86C4-4809-AFEC-12B77580D296}">
      <dgm:prSet/>
      <dgm:spPr/>
      <dgm:t>
        <a:bodyPr/>
        <a:lstStyle/>
        <a:p>
          <a:endParaRPr lang="zh-CN" altLang="en-US"/>
        </a:p>
      </dgm:t>
    </dgm:pt>
    <dgm:pt modelId="{4F1FDE74-0379-4DD6-8FA1-E6BDBB7E87CF}" type="pres">
      <dgm:prSet presAssocID="{7FBE3E99-D443-48DD-9C06-9F2B757AE3E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0EE0F86-843C-4837-AC86-466E34DA8490}" type="pres">
      <dgm:prSet presAssocID="{7FBE3E99-D443-48DD-9C06-9F2B757AE3E8}" presName="matrix" presStyleCnt="0"/>
      <dgm:spPr/>
    </dgm:pt>
    <dgm:pt modelId="{14FFF3AD-CECD-4E7F-BA2C-123B0CDDDEC7}" type="pres">
      <dgm:prSet presAssocID="{7FBE3E99-D443-48DD-9C06-9F2B757AE3E8}" presName="tile1" presStyleLbl="node1" presStyleIdx="0" presStyleCnt="4" custLinFactNeighborX="3704"/>
      <dgm:spPr/>
      <dgm:t>
        <a:bodyPr/>
        <a:lstStyle/>
        <a:p>
          <a:endParaRPr lang="zh-CN" altLang="en-US"/>
        </a:p>
      </dgm:t>
    </dgm:pt>
    <dgm:pt modelId="{91A1954D-E07E-4F7F-A3CE-6CC888310EDA}" type="pres">
      <dgm:prSet presAssocID="{7FBE3E99-D443-48DD-9C06-9F2B757AE3E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C96BEC-0393-4724-BFE9-70669E011AE9}" type="pres">
      <dgm:prSet presAssocID="{7FBE3E99-D443-48DD-9C06-9F2B757AE3E8}" presName="tile2" presStyleLbl="node1" presStyleIdx="1" presStyleCnt="4"/>
      <dgm:spPr/>
      <dgm:t>
        <a:bodyPr/>
        <a:lstStyle/>
        <a:p>
          <a:endParaRPr lang="zh-CN" altLang="en-US"/>
        </a:p>
      </dgm:t>
    </dgm:pt>
    <dgm:pt modelId="{A8859A41-77B3-4E0F-A2C9-372BFDE3E864}" type="pres">
      <dgm:prSet presAssocID="{7FBE3E99-D443-48DD-9C06-9F2B757AE3E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F58932F-85EC-4E10-9A37-22520FF48F2C}" type="pres">
      <dgm:prSet presAssocID="{7FBE3E99-D443-48DD-9C06-9F2B757AE3E8}" presName="tile3" presStyleLbl="node1" presStyleIdx="2" presStyleCnt="4" custLinFactNeighborX="3704" custLinFactNeighborY="0"/>
      <dgm:spPr/>
      <dgm:t>
        <a:bodyPr/>
        <a:lstStyle/>
        <a:p>
          <a:endParaRPr lang="zh-CN" altLang="en-US"/>
        </a:p>
      </dgm:t>
    </dgm:pt>
    <dgm:pt modelId="{7F6B5BEB-BC01-4425-8471-4175A25A0505}" type="pres">
      <dgm:prSet presAssocID="{7FBE3E99-D443-48DD-9C06-9F2B757AE3E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0B7650-F920-4EB9-B36A-C495E66018A5}" type="pres">
      <dgm:prSet presAssocID="{7FBE3E99-D443-48DD-9C06-9F2B757AE3E8}" presName="tile4" presStyleLbl="node1" presStyleIdx="3" presStyleCnt="4"/>
      <dgm:spPr/>
      <dgm:t>
        <a:bodyPr/>
        <a:lstStyle/>
        <a:p>
          <a:endParaRPr lang="zh-CN" altLang="en-US"/>
        </a:p>
      </dgm:t>
    </dgm:pt>
    <dgm:pt modelId="{6B0658BE-55F4-4170-A85D-3D615016125A}" type="pres">
      <dgm:prSet presAssocID="{7FBE3E99-D443-48DD-9C06-9F2B757AE3E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08E26C-1FD1-42E5-B5B4-5903F661551D}" type="pres">
      <dgm:prSet presAssocID="{7FBE3E99-D443-48DD-9C06-9F2B757AE3E8}" presName="centerTile" presStyleLbl="fgShp" presStyleIdx="0" presStyleCnt="1" custScaleX="197531" custScaleY="15251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2C83DBE-192A-4632-8D85-AAE16B8E61AE}" srcId="{60F69922-B058-4423-A33F-442B13E20EA4}" destId="{6864D16A-E5A9-431A-8961-A47F72DA98D2}" srcOrd="1" destOrd="0" parTransId="{62F2CB75-0868-47A4-BE81-3357C00D352D}" sibTransId="{A98CC9FC-4D55-4491-8E7B-B0E602C85411}"/>
    <dgm:cxn modelId="{1727E44F-C6D2-417B-A56F-708AF70251A4}" type="presOf" srcId="{7FBE3E99-D443-48DD-9C06-9F2B757AE3E8}" destId="{4F1FDE74-0379-4DD6-8FA1-E6BDBB7E87CF}" srcOrd="0" destOrd="0" presId="urn:microsoft.com/office/officeart/2005/8/layout/matrix1"/>
    <dgm:cxn modelId="{6C0C081E-4337-41B3-BD38-DB8D08B5DAA2}" type="presOf" srcId="{024AD205-CF59-401E-8582-F0114E89EF5A}" destId="{EF58932F-85EC-4E10-9A37-22520FF48F2C}" srcOrd="0" destOrd="0" presId="urn:microsoft.com/office/officeart/2005/8/layout/matrix1"/>
    <dgm:cxn modelId="{3A61888F-D70B-4B4C-B513-A0A983EE2A6A}" srcId="{60F69922-B058-4423-A33F-442B13E20EA4}" destId="{024AD205-CF59-401E-8582-F0114E89EF5A}" srcOrd="2" destOrd="0" parTransId="{05F8F013-C559-47AB-B8CD-810AFE32B33A}" sibTransId="{36CD01F0-D2C9-4F20-8A51-03A7405262A5}"/>
    <dgm:cxn modelId="{51F4F9C2-5CBE-42DC-A351-9511EF983E87}" type="presOf" srcId="{BB45B78F-A3B5-4C89-80F4-10D223FE5DC0}" destId="{91A1954D-E07E-4F7F-A3CE-6CC888310EDA}" srcOrd="1" destOrd="0" presId="urn:microsoft.com/office/officeart/2005/8/layout/matrix1"/>
    <dgm:cxn modelId="{D4135D76-ECAF-4C61-80E9-96975E130A8F}" srcId="{60F69922-B058-4423-A33F-442B13E20EA4}" destId="{BB45B78F-A3B5-4C89-80F4-10D223FE5DC0}" srcOrd="0" destOrd="0" parTransId="{DBE2BB1C-F733-4A95-A9D0-A7649F1ACAED}" sibTransId="{D0D3D3D7-1115-4675-B7B1-5CE9181329D6}"/>
    <dgm:cxn modelId="{A7CAFC20-AE47-4BA1-90A5-D5094F5E360D}" srcId="{7FBE3E99-D443-48DD-9C06-9F2B757AE3E8}" destId="{60F69922-B058-4423-A33F-442B13E20EA4}" srcOrd="0" destOrd="0" parTransId="{B66E6279-4AAE-4E26-A441-760B28B3C7CD}" sibTransId="{36FC394A-3D5A-4D37-BF71-BD7FE1848FB5}"/>
    <dgm:cxn modelId="{B9B434CD-3BAC-4AEF-9DEF-C44AC9387541}" type="presOf" srcId="{024AD205-CF59-401E-8582-F0114E89EF5A}" destId="{7F6B5BEB-BC01-4425-8471-4175A25A0505}" srcOrd="1" destOrd="0" presId="urn:microsoft.com/office/officeart/2005/8/layout/matrix1"/>
    <dgm:cxn modelId="{A2E8B59F-1DED-4D1F-85E0-1A0523A59A80}" type="presOf" srcId="{6864D16A-E5A9-431A-8961-A47F72DA98D2}" destId="{A8859A41-77B3-4E0F-A2C9-372BFDE3E864}" srcOrd="1" destOrd="0" presId="urn:microsoft.com/office/officeart/2005/8/layout/matrix1"/>
    <dgm:cxn modelId="{A58FCDB6-DCC3-4DF9-8BD1-A2968A971156}" type="presOf" srcId="{BB45B78F-A3B5-4C89-80F4-10D223FE5DC0}" destId="{14FFF3AD-CECD-4E7F-BA2C-123B0CDDDEC7}" srcOrd="0" destOrd="0" presId="urn:microsoft.com/office/officeart/2005/8/layout/matrix1"/>
    <dgm:cxn modelId="{4CFB0D24-0572-49F9-8800-AAD9E5062106}" type="presOf" srcId="{9283E3B8-031A-4763-8007-66679225EB39}" destId="{C60B7650-F920-4EB9-B36A-C495E66018A5}" srcOrd="0" destOrd="0" presId="urn:microsoft.com/office/officeart/2005/8/layout/matrix1"/>
    <dgm:cxn modelId="{0DCC0BFA-E313-476C-B077-CFE002FA081F}" type="presOf" srcId="{9283E3B8-031A-4763-8007-66679225EB39}" destId="{6B0658BE-55F4-4170-A85D-3D615016125A}" srcOrd="1" destOrd="0" presId="urn:microsoft.com/office/officeart/2005/8/layout/matrix1"/>
    <dgm:cxn modelId="{3EEA00A0-0C89-4803-90BA-CF0ED3BC5A65}" type="presOf" srcId="{60F69922-B058-4423-A33F-442B13E20EA4}" destId="{9508E26C-1FD1-42E5-B5B4-5903F661551D}" srcOrd="0" destOrd="0" presId="urn:microsoft.com/office/officeart/2005/8/layout/matrix1"/>
    <dgm:cxn modelId="{9D4809D0-55BB-4AEE-B633-768817FF28CA}" type="presOf" srcId="{6864D16A-E5A9-431A-8961-A47F72DA98D2}" destId="{87C96BEC-0393-4724-BFE9-70669E011AE9}" srcOrd="0" destOrd="0" presId="urn:microsoft.com/office/officeart/2005/8/layout/matrix1"/>
    <dgm:cxn modelId="{4CF78D5E-86C4-4809-AFEC-12B77580D296}" srcId="{60F69922-B058-4423-A33F-442B13E20EA4}" destId="{9283E3B8-031A-4763-8007-66679225EB39}" srcOrd="3" destOrd="0" parTransId="{6824DEBB-FBEE-4279-B6CB-18D0D6422479}" sibTransId="{17EB78D0-13DB-4620-973C-B1C85A890416}"/>
    <dgm:cxn modelId="{C355127F-66C4-4BB5-A4E8-F5EE93BB0ED3}" type="presParOf" srcId="{4F1FDE74-0379-4DD6-8FA1-E6BDBB7E87CF}" destId="{C0EE0F86-843C-4837-AC86-466E34DA8490}" srcOrd="0" destOrd="0" presId="urn:microsoft.com/office/officeart/2005/8/layout/matrix1"/>
    <dgm:cxn modelId="{636D68C2-1F9E-443A-871E-711A5D178ED8}" type="presParOf" srcId="{C0EE0F86-843C-4837-AC86-466E34DA8490}" destId="{14FFF3AD-CECD-4E7F-BA2C-123B0CDDDEC7}" srcOrd="0" destOrd="0" presId="urn:microsoft.com/office/officeart/2005/8/layout/matrix1"/>
    <dgm:cxn modelId="{002C8D22-AE14-45FA-9FC3-4F5526F336B4}" type="presParOf" srcId="{C0EE0F86-843C-4837-AC86-466E34DA8490}" destId="{91A1954D-E07E-4F7F-A3CE-6CC888310EDA}" srcOrd="1" destOrd="0" presId="urn:microsoft.com/office/officeart/2005/8/layout/matrix1"/>
    <dgm:cxn modelId="{86ED595C-3A38-4A95-9FBB-7FD707AD466F}" type="presParOf" srcId="{C0EE0F86-843C-4837-AC86-466E34DA8490}" destId="{87C96BEC-0393-4724-BFE9-70669E011AE9}" srcOrd="2" destOrd="0" presId="urn:microsoft.com/office/officeart/2005/8/layout/matrix1"/>
    <dgm:cxn modelId="{640D7D36-DF42-4BC7-89F5-3547005E1D19}" type="presParOf" srcId="{C0EE0F86-843C-4837-AC86-466E34DA8490}" destId="{A8859A41-77B3-4E0F-A2C9-372BFDE3E864}" srcOrd="3" destOrd="0" presId="urn:microsoft.com/office/officeart/2005/8/layout/matrix1"/>
    <dgm:cxn modelId="{67807A5E-D87B-48B0-9D79-2AE11E0D5F6C}" type="presParOf" srcId="{C0EE0F86-843C-4837-AC86-466E34DA8490}" destId="{EF58932F-85EC-4E10-9A37-22520FF48F2C}" srcOrd="4" destOrd="0" presId="urn:microsoft.com/office/officeart/2005/8/layout/matrix1"/>
    <dgm:cxn modelId="{90181E54-C626-404D-893A-D4CF475850EA}" type="presParOf" srcId="{C0EE0F86-843C-4837-AC86-466E34DA8490}" destId="{7F6B5BEB-BC01-4425-8471-4175A25A0505}" srcOrd="5" destOrd="0" presId="urn:microsoft.com/office/officeart/2005/8/layout/matrix1"/>
    <dgm:cxn modelId="{B4A673F8-E695-45BE-A3A7-10FE103AFB17}" type="presParOf" srcId="{C0EE0F86-843C-4837-AC86-466E34DA8490}" destId="{C60B7650-F920-4EB9-B36A-C495E66018A5}" srcOrd="6" destOrd="0" presId="urn:microsoft.com/office/officeart/2005/8/layout/matrix1"/>
    <dgm:cxn modelId="{72EBEE10-5A4C-4D0A-AD07-9CFF7C4BA609}" type="presParOf" srcId="{C0EE0F86-843C-4837-AC86-466E34DA8490}" destId="{6B0658BE-55F4-4170-A85D-3D615016125A}" srcOrd="7" destOrd="0" presId="urn:microsoft.com/office/officeart/2005/8/layout/matrix1"/>
    <dgm:cxn modelId="{CA4E41E9-1150-4846-A306-82517CC6AF6C}" type="presParOf" srcId="{4F1FDE74-0379-4DD6-8FA1-E6BDBB7E87CF}" destId="{9508E26C-1FD1-42E5-B5B4-5903F661551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FF3AD-CECD-4E7F-BA2C-123B0CDDDEC7}">
      <dsp:nvSpPr>
        <dsp:cNvPr id="0" name=""/>
        <dsp:cNvSpPr/>
      </dsp:nvSpPr>
      <dsp:spPr>
        <a:xfrm rot="16200000">
          <a:off x="252033" y="-180020"/>
          <a:ext cx="1584175" cy="19442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err="1" smtClean="0"/>
            <a:t>intelligene</a:t>
          </a:r>
          <a:endParaRPr lang="zh-CN" altLang="en-US" sz="2400" b="1" kern="1200" dirty="0"/>
        </a:p>
      </dsp:txBody>
      <dsp:txXfrm rot="5400000">
        <a:off x="72013" y="0"/>
        <a:ext cx="1944216" cy="1188132"/>
      </dsp:txXfrm>
    </dsp:sp>
    <dsp:sp modelId="{87C96BEC-0393-4724-BFE9-70669E011AE9}">
      <dsp:nvSpPr>
        <dsp:cNvPr id="0" name=""/>
        <dsp:cNvSpPr/>
      </dsp:nvSpPr>
      <dsp:spPr>
        <a:xfrm>
          <a:off x="1944216" y="0"/>
          <a:ext cx="1944216" cy="1584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err="1" smtClean="0"/>
            <a:t>knowlege</a:t>
          </a:r>
          <a:endParaRPr lang="zh-CN" altLang="en-US" sz="2400" b="1" kern="1200" dirty="0"/>
        </a:p>
      </dsp:txBody>
      <dsp:txXfrm>
        <a:off x="1944216" y="0"/>
        <a:ext cx="1944216" cy="1188132"/>
      </dsp:txXfrm>
    </dsp:sp>
    <dsp:sp modelId="{EF58932F-85EC-4E10-9A37-22520FF48F2C}">
      <dsp:nvSpPr>
        <dsp:cNvPr id="0" name=""/>
        <dsp:cNvSpPr/>
      </dsp:nvSpPr>
      <dsp:spPr>
        <a:xfrm rot="10800000">
          <a:off x="72013" y="1584175"/>
          <a:ext cx="1944216" cy="158417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data</a:t>
          </a:r>
          <a:endParaRPr lang="zh-CN" altLang="en-US" sz="2400" b="1" kern="1200" dirty="0"/>
        </a:p>
      </dsp:txBody>
      <dsp:txXfrm rot="10800000">
        <a:off x="72013" y="1980219"/>
        <a:ext cx="1944216" cy="1188132"/>
      </dsp:txXfrm>
    </dsp:sp>
    <dsp:sp modelId="{C60B7650-F920-4EB9-B36A-C495E66018A5}">
      <dsp:nvSpPr>
        <dsp:cNvPr id="0" name=""/>
        <dsp:cNvSpPr/>
      </dsp:nvSpPr>
      <dsp:spPr>
        <a:xfrm rot="5400000">
          <a:off x="2124236" y="1404155"/>
          <a:ext cx="1584175" cy="194421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/>
            <a:t>information</a:t>
          </a:r>
          <a:endParaRPr lang="zh-CN" altLang="en-US" sz="2400" b="1" kern="1200" dirty="0"/>
        </a:p>
      </dsp:txBody>
      <dsp:txXfrm rot="-5400000">
        <a:off x="1944216" y="1980219"/>
        <a:ext cx="1944216" cy="1188132"/>
      </dsp:txXfrm>
    </dsp:sp>
    <dsp:sp modelId="{9508E26C-1FD1-42E5-B5B4-5903F661551D}">
      <dsp:nvSpPr>
        <dsp:cNvPr id="0" name=""/>
        <dsp:cNvSpPr/>
      </dsp:nvSpPr>
      <dsp:spPr>
        <a:xfrm>
          <a:off x="792087" y="980169"/>
          <a:ext cx="2304257" cy="120801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400" b="1" kern="1200" dirty="0" smtClean="0"/>
            <a:t>solution</a:t>
          </a:r>
          <a:endParaRPr lang="zh-CN" altLang="en-US" sz="3400" b="1" kern="1200" dirty="0"/>
        </a:p>
      </dsp:txBody>
      <dsp:txXfrm>
        <a:off x="851057" y="1039139"/>
        <a:ext cx="2186317" cy="1090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DF6B-FF08-47DF-A033-84B7E0E64FD0}" type="datetimeFigureOut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9618D-408A-4596-8C47-583276A54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7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9618D-408A-4596-8C47-583276A54022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09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CE98-2190-4818-9F3B-A5EE032595BC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5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494C8-89DA-4B63-99F7-AA2AAE184456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E3F-7A3B-4929-A89F-11832656DC2E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819F-3A04-498B-98A4-322829DA2706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13BD-5A15-4B74-945E-CC4BB3EDDF6F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DEC1-0DD7-475C-8861-FD15739C8E7F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C299-9315-48C4-AD32-7578BA8C6840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C058E-98A5-4195-BA56-7C7EC1DCF3F1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613A1-6B88-424D-A31A-6F29C0A5E28B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86C9-6226-4954-8611-49F672A9350C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CAAA-3234-45B6-B39E-D24E648459D7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D95DC9-EF76-4250-8E0F-E4B72727D6BC}" type="datetime1">
              <a:rPr lang="zh-CN" altLang="en-US" smtClean="0"/>
              <a:t>2016/10/9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50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zazhipu.com/bookpic/201511/201511517244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onference.ifla.org/sites/default/files/files/papers/ifla77/123-berndtson-en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712968" cy="3429000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4600" b="1" dirty="0" smtClean="0">
                <a:solidFill>
                  <a:srgbClr val="99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初景利 </a:t>
            </a:r>
            <a:endParaRPr lang="en-US" altLang="zh-CN" sz="4600" b="1" dirty="0" smtClean="0">
              <a:solidFill>
                <a:srgbClr val="9900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endParaRPr lang="en-US" altLang="zh-CN" b="1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中国科学院文献情报中心科技期刊与知识服务中心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  <a:defRPr/>
            </a:pP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图书情报工作</a:t>
            </a:r>
            <a:r>
              <a:rPr lang="en-US" altLang="zh-CN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杂志社社长兼主编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知识管理论坛</a:t>
            </a:r>
            <a:r>
              <a:rPr lang="en-US" altLang="zh-CN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主编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中国科技期刊研究</a:t>
            </a:r>
            <a:r>
              <a:rPr lang="en-US" altLang="zh-CN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常务副主编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智库理论与实践</a:t>
            </a:r>
            <a:r>
              <a:rPr lang="en-US" altLang="zh-CN" sz="32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 dirty="0">
                <a:latin typeface="楷体" pitchFamily="49" charset="-122"/>
                <a:ea typeface="楷体" pitchFamily="49" charset="-122"/>
              </a:rPr>
              <a:t>执行副主编</a:t>
            </a:r>
            <a:endParaRPr lang="en-US" altLang="zh-CN" sz="3200" b="1" dirty="0">
              <a:latin typeface="楷体" pitchFamily="49" charset="-122"/>
              <a:ea typeface="楷体" pitchFamily="49" charset="-122"/>
            </a:endParaRPr>
          </a:p>
          <a:p>
            <a:endParaRPr lang="en-US" altLang="zh-CN" dirty="0"/>
          </a:p>
          <a:p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2016</a:t>
            </a:r>
            <a:r>
              <a:rPr lang="zh-CN" altLang="en-US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年</a:t>
            </a:r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zh-CN" altLang="en-US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</a:t>
            </a:r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9</a:t>
            </a:r>
            <a:r>
              <a:rPr lang="zh-CN" altLang="en-US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日 </a:t>
            </a:r>
            <a:r>
              <a:rPr lang="zh-CN" altLang="en-US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沈阳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470025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新型</a:t>
            </a:r>
            <a:r>
              <a:rPr lang="zh-CN" altLang="en-US" sz="4800" dirty="0" smtClean="0"/>
              <a:t>图书馆与图书馆员新能力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endParaRPr lang="zh-CN" altLang="en-US" sz="3100" dirty="0"/>
          </a:p>
        </p:txBody>
      </p:sp>
    </p:spTree>
    <p:extLst>
      <p:ext uri="{BB962C8B-B14F-4D97-AF65-F5344CB8AC3E}">
        <p14:creationId xmlns:p14="http://schemas.microsoft.com/office/powerpoint/2010/main" val="42686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764704"/>
            <a:ext cx="8227640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图书馆资源能力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正遭受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前所未有的挑战：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3500" b="1" dirty="0" smtClean="0"/>
              <a:t>信息资源正快速走向数字化，数字资源正在构成资源出版的主体；</a:t>
            </a:r>
            <a:endParaRPr lang="en-US" altLang="zh-CN" sz="3500" b="1" dirty="0" smtClean="0"/>
          </a:p>
          <a:p>
            <a:pPr>
              <a:defRPr/>
            </a:pPr>
            <a:r>
              <a:rPr lang="zh-CN" altLang="en-US" sz="3500" b="1" dirty="0"/>
              <a:t>越来越</a:t>
            </a:r>
            <a:r>
              <a:rPr lang="zh-CN" altLang="en-US" sz="3500" b="1" dirty="0" smtClean="0"/>
              <a:t>多的资源正在以开放获取（</a:t>
            </a:r>
            <a:r>
              <a:rPr lang="en-US" altLang="zh-CN" sz="3500" b="1" dirty="0" smtClean="0"/>
              <a:t>OA</a:t>
            </a:r>
            <a:r>
              <a:rPr lang="zh-CN" altLang="en-US" sz="3500" b="1" dirty="0" smtClean="0"/>
              <a:t>）形式存在，无须购买；</a:t>
            </a:r>
            <a:endParaRPr lang="en-US" altLang="zh-CN" sz="3500" b="1" dirty="0" smtClean="0"/>
          </a:p>
          <a:p>
            <a:pPr>
              <a:defRPr/>
            </a:pPr>
            <a:r>
              <a:rPr lang="zh-CN" altLang="en-US" sz="3500" b="1" dirty="0" smtClean="0"/>
              <a:t>数字资源（数据库）的采集和保障正在构成图书馆资源结构的主体；</a:t>
            </a:r>
            <a:endParaRPr lang="en-US" altLang="zh-CN" sz="3500" b="1" dirty="0" smtClean="0"/>
          </a:p>
          <a:p>
            <a:pPr>
              <a:defRPr/>
            </a:pPr>
            <a:r>
              <a:rPr lang="zh-CN" altLang="en-US" sz="3500" b="1" dirty="0" smtClean="0"/>
              <a:t>靠资源能力不可持续；</a:t>
            </a:r>
            <a:endParaRPr lang="en-US" altLang="zh-CN" sz="3500" b="1" dirty="0" smtClean="0"/>
          </a:p>
          <a:p>
            <a:pPr>
              <a:defRPr/>
            </a:pPr>
            <a:r>
              <a:rPr lang="zh-CN" altLang="en-US" sz="3500" b="1" dirty="0" smtClean="0"/>
              <a:t>图书馆业务运行正在走向智能管理时代，对事务性人员依赖在降低。</a:t>
            </a:r>
            <a:endParaRPr lang="zh-CN" altLang="en-US" sz="3500" b="1" dirty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CB96C2B-C41D-4EA6-B513-D90A8A13543E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18005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764704"/>
            <a:ext cx="8305800" cy="5135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服务能力应成为图书馆的主体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能力、本质能力与核心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能力：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3200" b="1" dirty="0" smtClean="0"/>
              <a:t>资源是有限的，而服务是无限的。</a:t>
            </a:r>
            <a:endParaRPr lang="en-US" altLang="zh-CN" sz="3200" b="1" dirty="0" smtClean="0"/>
          </a:p>
          <a:p>
            <a:pPr>
              <a:defRPr/>
            </a:pPr>
            <a:r>
              <a:rPr lang="zh-CN" altLang="en-US" sz="3200" b="1" dirty="0" smtClean="0"/>
              <a:t>用户</a:t>
            </a:r>
            <a:r>
              <a:rPr lang="zh-CN" altLang="en-US" sz="3200" b="1" dirty="0" smtClean="0"/>
              <a:t>及其服务是图书馆一切活动的核心。</a:t>
            </a:r>
            <a:endParaRPr lang="en-US" altLang="zh-CN" sz="3200" b="1" dirty="0" smtClean="0"/>
          </a:p>
          <a:p>
            <a:pPr>
              <a:defRPr/>
            </a:pPr>
            <a:r>
              <a:rPr lang="zh-CN" altLang="en-US" sz="3200" b="1" dirty="0" smtClean="0"/>
              <a:t>图书馆能力以用户服务水平及其效果为衡量标准；</a:t>
            </a:r>
            <a:endParaRPr lang="en-US" altLang="zh-CN" sz="3200" b="1" dirty="0" smtClean="0"/>
          </a:p>
          <a:p>
            <a:pPr>
              <a:defRPr/>
            </a:pPr>
            <a:r>
              <a:rPr lang="zh-CN" altLang="en-US" sz="3200" b="1" dirty="0" smtClean="0"/>
              <a:t>服务能力是图书馆能力的综合体现；</a:t>
            </a:r>
            <a:endParaRPr lang="en-US" altLang="zh-CN" sz="3200" b="1" dirty="0" smtClean="0"/>
          </a:p>
          <a:p>
            <a:pPr>
              <a:defRPr/>
            </a:pPr>
            <a:r>
              <a:rPr lang="zh-CN" altLang="en-US" sz="3200" b="1" dirty="0" smtClean="0"/>
              <a:t>图书馆能力以其服务能力为标志；</a:t>
            </a:r>
            <a:endParaRPr lang="en-US" altLang="zh-CN" sz="3200" b="1" dirty="0" smtClean="0"/>
          </a:p>
          <a:p>
            <a:pPr>
              <a:defRPr/>
            </a:pPr>
            <a:r>
              <a:rPr lang="zh-CN" altLang="en-US" sz="3200" b="1" dirty="0" smtClean="0"/>
              <a:t>服务能力具有不可替代性，是核心竞争力。</a:t>
            </a:r>
            <a:endParaRPr lang="en-US" altLang="zh-CN" sz="3200" b="1" dirty="0" smtClean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7073653-91F5-477E-8DAD-78511BA0839D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1925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8B91FA2C-F7E1-447C-A10C-19D0A1EE7BA1}" type="slidenum">
              <a:rPr lang="en-US" altLang="zh-CN" smtClean="0"/>
              <a:pPr eaLnBrk="1" hangingPunct="1"/>
              <a:t>12</a:t>
            </a:fld>
            <a:endParaRPr lang="en-US" altLang="zh-CN" smtClean="0"/>
          </a:p>
        </p:txBody>
      </p:sp>
      <p:sp>
        <p:nvSpPr>
          <p:cNvPr id="10" name="云形 9"/>
          <p:cNvSpPr/>
          <p:nvPr/>
        </p:nvSpPr>
        <p:spPr>
          <a:xfrm>
            <a:off x="1696985" y="2708920"/>
            <a:ext cx="5976664" cy="1655762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+mj-ea"/>
                <a:ea typeface="+mj-ea"/>
              </a:rPr>
              <a:t>需求为本，资源为基，</a:t>
            </a:r>
            <a:endParaRPr lang="en-US" altLang="zh-CN" sz="3200" b="1" dirty="0">
              <a:solidFill>
                <a:srgbClr val="7030A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+mj-ea"/>
                <a:ea typeface="+mj-ea"/>
              </a:rPr>
              <a:t>技术为翼，服务为王。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6434" y="548680"/>
            <a:ext cx="8490842" cy="9982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3600" b="1" dirty="0" smtClean="0">
                <a:solidFill>
                  <a:srgbClr val="C00000"/>
                </a:solidFill>
              </a:rPr>
              <a:t>新型图书馆的要素</a:t>
            </a:r>
            <a:r>
              <a:rPr lang="zh-CN" altLang="en-US" sz="3600" b="1" dirty="0">
                <a:solidFill>
                  <a:srgbClr val="C00000"/>
                </a:solidFill>
              </a:rPr>
              <a:t>与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关系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907704" y="4561428"/>
            <a:ext cx="3657600" cy="1304925"/>
          </a:xfrm>
          <a:prstGeom prst="chevron">
            <a:avLst>
              <a:gd name="adj" fmla="val 8563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591E64"/>
                </a:solidFill>
              </a:rPr>
              <a:t>       </a:t>
            </a:r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需求决定服务</a:t>
            </a:r>
          </a:p>
          <a:p>
            <a:pPr algn="ctr" eaLnBrk="1" hangingPunct="1"/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    服务决定资源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5220072" y="4501103"/>
            <a:ext cx="3676650" cy="1365250"/>
          </a:xfrm>
          <a:prstGeom prst="chevron">
            <a:avLst>
              <a:gd name="adj" fmla="val 79482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rgbClr val="591E64"/>
                </a:solidFill>
                <a:ea typeface="华文新魏" pitchFamily="2" charset="-122"/>
              </a:rPr>
              <a:t>        </a:t>
            </a:r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需求决定存在</a:t>
            </a:r>
          </a:p>
          <a:p>
            <a:pPr algn="ctr" eaLnBrk="1" hangingPunct="1"/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        服务决定成败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1520" y="3842291"/>
            <a:ext cx="1981200" cy="2743200"/>
          </a:xfrm>
          <a:prstGeom prst="rightArrowCallout">
            <a:avLst>
              <a:gd name="adj1" fmla="val 25000"/>
              <a:gd name="adj2" fmla="val 25000"/>
              <a:gd name="adj3" fmla="val 21667"/>
              <a:gd name="adj4" fmla="val 66667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en-US" altLang="zh-CN" sz="2400" b="1" dirty="0">
              <a:solidFill>
                <a:srgbClr val="591E64"/>
              </a:solidFill>
              <a:ea typeface="隶书" pitchFamily="49" charset="-122"/>
            </a:endParaRPr>
          </a:p>
          <a:p>
            <a:pPr algn="ctr" eaLnBrk="1" hangingPunct="1"/>
            <a:endParaRPr lang="en-US" altLang="zh-CN" sz="1400" b="1" dirty="0">
              <a:solidFill>
                <a:srgbClr val="591E64"/>
              </a:solidFill>
              <a:ea typeface="隶书" pitchFamily="49" charset="-122"/>
            </a:endParaRPr>
          </a:p>
          <a:p>
            <a:pPr algn="ctr" eaLnBrk="1" hangingPunct="1"/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服资</a:t>
            </a:r>
          </a:p>
          <a:p>
            <a:pPr algn="ctr" eaLnBrk="1" hangingPunct="1"/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务源</a:t>
            </a:r>
          </a:p>
          <a:p>
            <a:pPr algn="ctr" eaLnBrk="1" hangingPunct="1"/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决决</a:t>
            </a:r>
          </a:p>
          <a:p>
            <a:pPr algn="ctr" eaLnBrk="1" hangingPunct="1"/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定定</a:t>
            </a:r>
          </a:p>
          <a:p>
            <a:pPr algn="ctr" eaLnBrk="1" hangingPunct="1"/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需服</a:t>
            </a:r>
          </a:p>
          <a:p>
            <a:pPr algn="ctr" eaLnBrk="1" hangingPunct="1"/>
            <a:r>
              <a:rPr lang="zh-CN" altLang="en-US" sz="2800" b="1" dirty="0">
                <a:solidFill>
                  <a:srgbClr val="591E64"/>
                </a:solidFill>
                <a:ea typeface="隶书" pitchFamily="49" charset="-122"/>
              </a:rPr>
              <a:t>求务</a:t>
            </a:r>
          </a:p>
          <a:p>
            <a:pPr algn="ctr" eaLnBrk="1" hangingPunct="1"/>
            <a:r>
              <a:rPr lang="zh-CN" altLang="en-US" b="1" dirty="0">
                <a:solidFill>
                  <a:srgbClr val="591E64"/>
                </a:solidFill>
              </a:rPr>
              <a:t> </a:t>
            </a:r>
          </a:p>
          <a:p>
            <a:pPr algn="ctr" eaLnBrk="1" hangingPunct="1"/>
            <a:endParaRPr lang="en-US" altLang="zh-CN" b="1" dirty="0">
              <a:solidFill>
                <a:srgbClr val="591E64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211867" y="1775142"/>
            <a:ext cx="6946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程焕文</a:t>
            </a:r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资源为王，服务为妃，技术为婢。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19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829050"/>
            <a:ext cx="57245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416242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Administrator\Desktop\5909035666278518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438150"/>
            <a:ext cx="4779963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灯片编号占位符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196EAB76-E340-4818-AC15-E71EF8BEEEB5}" type="slidenum">
              <a:rPr lang="en-US" altLang="zh-CN" smtClean="0"/>
              <a:pPr eaLnBrk="1" hangingPunct="1"/>
              <a:t>13</a:t>
            </a:fld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12067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2</a:t>
            </a:r>
            <a:r>
              <a:rPr lang="zh-CN" altLang="en-US" b="1" dirty="0">
                <a:solidFill>
                  <a:srgbClr val="C00000"/>
                </a:solidFill>
              </a:rPr>
              <a:t>、</a:t>
            </a:r>
            <a:r>
              <a:rPr lang="zh-CN" altLang="en-US" b="1" dirty="0" smtClean="0">
                <a:solidFill>
                  <a:srgbClr val="C00000"/>
                </a:solidFill>
              </a:rPr>
              <a:t>图书馆能力提升的</a:t>
            </a:r>
            <a:r>
              <a:rPr lang="zh-CN" altLang="en-US" b="1" dirty="0">
                <a:solidFill>
                  <a:srgbClr val="C00000"/>
                </a:solidFill>
              </a:rPr>
              <a:t>动力</a:t>
            </a:r>
            <a:r>
              <a:rPr lang="zh-CN" altLang="en-US" b="1" dirty="0" smtClean="0">
                <a:solidFill>
                  <a:srgbClr val="C00000"/>
                </a:solidFill>
              </a:rPr>
              <a:t>机制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1.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战略规划</a:t>
            </a:r>
            <a:r>
              <a:rPr lang="zh-CN" altLang="en-US" sz="3600" b="1" dirty="0">
                <a:solidFill>
                  <a:srgbClr val="C00000"/>
                </a:solidFill>
              </a:rPr>
              <a:t>驱动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228600" y="1828800"/>
            <a:ext cx="5181600" cy="4525963"/>
          </a:xfrm>
        </p:spPr>
        <p:txBody>
          <a:bodyPr/>
          <a:lstStyle/>
          <a:p>
            <a:r>
              <a:rPr lang="zh-CN" altLang="en-US" sz="2800" b="1" smtClean="0"/>
              <a:t>是战略管理的重要内容。</a:t>
            </a:r>
            <a:endParaRPr lang="en-US" altLang="zh-CN" sz="2800" b="1" smtClean="0"/>
          </a:p>
          <a:p>
            <a:r>
              <a:rPr lang="zh-CN" altLang="en-US" sz="2800" b="1" smtClean="0"/>
              <a:t>是实现战略转型的重要举措。</a:t>
            </a:r>
            <a:endParaRPr lang="en-US" altLang="zh-CN" sz="2800" b="1" smtClean="0"/>
          </a:p>
          <a:p>
            <a:r>
              <a:rPr lang="zh-CN" altLang="en-US" sz="2800" b="1" smtClean="0"/>
              <a:t>是获得支持、赢得发展的重要环节。</a:t>
            </a:r>
            <a:endParaRPr lang="en-US" altLang="zh-CN" sz="2800" b="1" smtClean="0"/>
          </a:p>
          <a:p>
            <a:r>
              <a:rPr lang="zh-CN" altLang="en-US" sz="2800" b="1" smtClean="0"/>
              <a:t>是摆脱危机、重塑形象的重要机遇。</a:t>
            </a:r>
            <a:endParaRPr lang="en-US" altLang="zh-CN" sz="2800" b="1" smtClean="0"/>
          </a:p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CF1FC775-5A46-4605-85CB-D86101206C59}" type="slidenum">
              <a:rPr lang="en-US" altLang="zh-CN" smtClean="0"/>
              <a:pPr eaLnBrk="1" hangingPunct="1"/>
              <a:t>15</a:t>
            </a:fld>
            <a:endParaRPr lang="en-US" altLang="zh-CN" smtClean="0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5715000" y="2133600"/>
            <a:ext cx="3200400" cy="1371600"/>
          </a:xfrm>
          <a:prstGeom prst="flowChartAlternateProcess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</a:rPr>
              <a:t>人无远谋，必有近忧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715000" y="3886200"/>
            <a:ext cx="3200400" cy="1371600"/>
          </a:xfrm>
          <a:prstGeom prst="flowChartAlternateProcess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chemeClr val="bg1"/>
                </a:solidFill>
              </a:rPr>
              <a:t>生于忧患，死于安乐</a:t>
            </a:r>
          </a:p>
        </p:txBody>
      </p:sp>
    </p:spTree>
    <p:extLst>
      <p:ext uri="{BB962C8B-B14F-4D97-AF65-F5344CB8AC3E}">
        <p14:creationId xmlns:p14="http://schemas.microsoft.com/office/powerpoint/2010/main" val="23173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55638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2.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顶层</a:t>
            </a:r>
            <a:r>
              <a:rPr lang="zh-CN" altLang="en-US" sz="3600" b="1" dirty="0">
                <a:solidFill>
                  <a:srgbClr val="C00000"/>
                </a:solidFill>
              </a:rPr>
              <a:t>设计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驱动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>
          <a:xfrm>
            <a:off x="228600" y="1600200"/>
            <a:ext cx="4648200" cy="4648200"/>
          </a:xfrm>
        </p:spPr>
        <p:txBody>
          <a:bodyPr/>
          <a:lstStyle/>
          <a:p>
            <a:r>
              <a:rPr lang="zh-CN" altLang="en-US" sz="2400" b="1" dirty="0" smtClean="0"/>
              <a:t>管理层要树立危机感、压力和动力。</a:t>
            </a:r>
            <a:endParaRPr lang="en-US" altLang="zh-CN" sz="2400" b="1" dirty="0" smtClean="0"/>
          </a:p>
          <a:p>
            <a:r>
              <a:rPr lang="zh-CN" altLang="en-US" sz="2400" b="1"/>
              <a:t>管理层</a:t>
            </a:r>
            <a:r>
              <a:rPr lang="zh-CN" altLang="en-US" sz="2400" b="1" smtClean="0"/>
              <a:t>要有魄力，有</a:t>
            </a:r>
            <a:r>
              <a:rPr lang="zh-CN" altLang="en-US" sz="2400" b="1" dirty="0" smtClean="0"/>
              <a:t>改革的意志，敢于“动奶酪”。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发挥全员主观能动性。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业务布局、部门、岗位的持续调整。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引进和培养领军人物。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恰当地运用激励。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加强研究的能力。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发挥技术的作用。</a:t>
            </a:r>
            <a:endParaRPr lang="en-US" altLang="zh-CN" sz="2400" b="1" dirty="0" smtClean="0"/>
          </a:p>
          <a:p>
            <a:endParaRPr lang="zh-CN" altLang="en-US" dirty="0" smtClean="0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31" y="1524000"/>
            <a:ext cx="4077269" cy="528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3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>
          <a:xfrm>
            <a:off x="252382" y="503524"/>
            <a:ext cx="89154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3.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人员</a:t>
            </a:r>
            <a:r>
              <a:rPr lang="zh-CN" altLang="en-US" sz="3600" b="1" dirty="0">
                <a:solidFill>
                  <a:srgbClr val="C00000"/>
                </a:solidFill>
              </a:rPr>
              <a:t>能力驱动</a:t>
            </a:r>
          </a:p>
        </p:txBody>
      </p:sp>
      <p:sp>
        <p:nvSpPr>
          <p:cNvPr id="31747" name="内容占位符 2"/>
          <p:cNvSpPr>
            <a:spLocks noGrp="1"/>
          </p:cNvSpPr>
          <p:nvPr>
            <p:ph sz="half" idx="1"/>
          </p:nvPr>
        </p:nvSpPr>
        <p:spPr>
          <a:xfrm>
            <a:off x="919004" y="1429476"/>
            <a:ext cx="3749040" cy="4572000"/>
          </a:xfrm>
        </p:spPr>
        <p:txBody>
          <a:bodyPr/>
          <a:lstStyle/>
          <a:p>
            <a:r>
              <a:rPr lang="zh-CN" altLang="en-US" b="1" dirty="0" smtClean="0"/>
              <a:t>文献工作者</a:t>
            </a:r>
            <a:endParaRPr lang="en-US" altLang="zh-CN" b="1" dirty="0" smtClean="0"/>
          </a:p>
          <a:p>
            <a:r>
              <a:rPr lang="zh-CN" altLang="en-US" b="1" dirty="0" smtClean="0"/>
              <a:t>本科及以下</a:t>
            </a:r>
            <a:endParaRPr lang="en-US" altLang="zh-CN" b="1" dirty="0" smtClean="0"/>
          </a:p>
          <a:p>
            <a:r>
              <a:rPr lang="zh-CN" altLang="en-US" b="1" dirty="0" smtClean="0"/>
              <a:t>收容所</a:t>
            </a:r>
            <a:endParaRPr lang="en-US" altLang="zh-CN" b="1" dirty="0" smtClean="0"/>
          </a:p>
          <a:p>
            <a:r>
              <a:rPr lang="zh-CN" altLang="en-US" b="1" dirty="0" smtClean="0"/>
              <a:t>人海战术</a:t>
            </a:r>
          </a:p>
        </p:txBody>
      </p:sp>
      <p:sp>
        <p:nvSpPr>
          <p:cNvPr id="31748" name="内容占位符 3"/>
          <p:cNvSpPr>
            <a:spLocks noGrp="1"/>
          </p:cNvSpPr>
          <p:nvPr>
            <p:ph sz="half" idx="2"/>
          </p:nvPr>
        </p:nvSpPr>
        <p:spPr>
          <a:xfrm>
            <a:off x="4424809" y="1399701"/>
            <a:ext cx="4614862" cy="4525963"/>
          </a:xfrm>
        </p:spPr>
        <p:txBody>
          <a:bodyPr/>
          <a:lstStyle/>
          <a:p>
            <a:r>
              <a:rPr lang="zh-CN" altLang="en-US" b="1" dirty="0" smtClean="0"/>
              <a:t>知识工作者</a:t>
            </a:r>
            <a:endParaRPr lang="en-US" altLang="zh-CN" b="1" dirty="0" smtClean="0"/>
          </a:p>
          <a:p>
            <a:r>
              <a:rPr lang="zh-CN" altLang="en-US" b="1" dirty="0" smtClean="0"/>
              <a:t>硕士及以上</a:t>
            </a:r>
            <a:endParaRPr lang="en-US" altLang="zh-CN" b="1" dirty="0" smtClean="0"/>
          </a:p>
          <a:p>
            <a:r>
              <a:rPr lang="zh-CN" altLang="en-US" b="1" dirty="0" smtClean="0"/>
              <a:t>职业资格准入</a:t>
            </a:r>
            <a:endParaRPr lang="en-US" altLang="zh-CN" b="1" dirty="0" smtClean="0"/>
          </a:p>
          <a:p>
            <a:r>
              <a:rPr lang="zh-CN" altLang="en-US" b="1" dirty="0" smtClean="0"/>
              <a:t>学科专长</a:t>
            </a:r>
            <a:r>
              <a:rPr lang="en-US" altLang="zh-CN" b="1" dirty="0" smtClean="0"/>
              <a:t>+</a:t>
            </a:r>
            <a:r>
              <a:rPr lang="zh-CN" altLang="en-US" b="1" dirty="0" smtClean="0"/>
              <a:t>情报能力</a:t>
            </a:r>
            <a:r>
              <a:rPr lang="en-US" altLang="zh-CN" b="1" dirty="0" smtClean="0"/>
              <a:t>+</a:t>
            </a:r>
            <a:r>
              <a:rPr lang="zh-CN" altLang="en-US" b="1" dirty="0" smtClean="0"/>
              <a:t>工具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23528" y="5013176"/>
            <a:ext cx="4800600" cy="15668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rgbClr val="CC3300"/>
                </a:solidFill>
              </a:rPr>
              <a:t>图书馆能力大小不在于其规模，而在于其智慧。</a:t>
            </a:r>
            <a:endParaRPr lang="en-US" altLang="zh-CN" sz="3200" b="1" dirty="0">
              <a:solidFill>
                <a:srgbClr val="CC3300"/>
              </a:solidFill>
            </a:endParaRPr>
          </a:p>
          <a:p>
            <a:pPr algn="ctr">
              <a:defRPr/>
            </a:pPr>
            <a:r>
              <a:rPr lang="en-US" altLang="zh-CN" sz="2800" b="1" dirty="0">
                <a:solidFill>
                  <a:srgbClr val="0070C0"/>
                </a:solidFill>
              </a:rPr>
              <a:t>——</a:t>
            </a:r>
            <a:r>
              <a:rPr lang="zh-CN" altLang="en-US" sz="2800" b="1" dirty="0">
                <a:solidFill>
                  <a:srgbClr val="0070C0"/>
                </a:solidFill>
              </a:rPr>
              <a:t>吴建中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220072" y="5008276"/>
            <a:ext cx="3662123" cy="15287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</a:rPr>
              <a:t>中山大学馆训</a:t>
            </a:r>
            <a:r>
              <a:rPr lang="zh-CN" altLang="en-US" sz="3200" b="1" dirty="0" smtClean="0">
                <a:solidFill>
                  <a:schemeClr val="bg1"/>
                </a:solidFill>
              </a:rPr>
              <a:t>：</a:t>
            </a:r>
            <a:endParaRPr lang="en-US" altLang="zh-CN" sz="32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rgbClr val="CC3300"/>
                </a:solidFill>
              </a:rPr>
              <a:t>智慧</a:t>
            </a:r>
            <a:r>
              <a:rPr lang="zh-CN" altLang="en-US" sz="3200" b="1" dirty="0">
                <a:solidFill>
                  <a:srgbClr val="CC3300"/>
                </a:solidFill>
              </a:rPr>
              <a:t>与服务</a:t>
            </a:r>
            <a:endParaRPr lang="en-US" altLang="zh-CN" sz="3200" b="1" dirty="0">
              <a:solidFill>
                <a:srgbClr val="CC3300"/>
              </a:solidFill>
            </a:endParaRPr>
          </a:p>
          <a:p>
            <a:pPr algn="ctr">
              <a:defRPr/>
            </a:pPr>
            <a:r>
              <a:rPr lang="en-US" altLang="zh-CN" sz="3200" b="1" dirty="0">
                <a:solidFill>
                  <a:srgbClr val="0070C0"/>
                </a:solidFill>
              </a:rPr>
              <a:t>——</a:t>
            </a:r>
            <a:r>
              <a:rPr lang="zh-CN" altLang="en-US" sz="3200" b="1" dirty="0">
                <a:solidFill>
                  <a:srgbClr val="0070C0"/>
                </a:solidFill>
              </a:rPr>
              <a:t>程焕文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55576" y="3933056"/>
            <a:ext cx="7920880" cy="10752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Attention  will shift from the </a:t>
            </a:r>
            <a:r>
              <a:rPr lang="en-US" altLang="zh-CN" sz="2000" b="1" dirty="0">
                <a:solidFill>
                  <a:srgbClr val="990000"/>
                </a:solidFill>
              </a:rPr>
              <a:t>library</a:t>
            </a:r>
            <a:r>
              <a:rPr lang="en-US" altLang="zh-CN" sz="2000" b="1" dirty="0"/>
              <a:t> to the </a:t>
            </a:r>
            <a:r>
              <a:rPr lang="en-US" altLang="zh-CN" sz="2000" b="1" dirty="0">
                <a:solidFill>
                  <a:srgbClr val="990000"/>
                </a:solidFill>
              </a:rPr>
              <a:t>librarian</a:t>
            </a:r>
            <a:r>
              <a:rPr lang="en-US" altLang="zh-CN" sz="2000" b="1" dirty="0"/>
              <a:t>: the information professional is the library of the future.</a:t>
            </a:r>
            <a:r>
              <a:rPr lang="en-US" altLang="zh-CN" sz="2000" dirty="0">
                <a:solidFill>
                  <a:srgbClr val="6600CC"/>
                </a:solidFill>
              </a:rPr>
              <a:t> </a:t>
            </a:r>
            <a:r>
              <a:rPr lang="en-US" altLang="zh-CN" sz="2000" dirty="0" smtClean="0">
                <a:solidFill>
                  <a:srgbClr val="6600CC"/>
                </a:solidFill>
              </a:rPr>
              <a:t>—</a:t>
            </a:r>
            <a:r>
              <a:rPr lang="en-US" altLang="zh-CN" sz="2000" dirty="0">
                <a:solidFill>
                  <a:srgbClr val="6600CC"/>
                </a:solidFill>
              </a:rPr>
              <a:t>redefining the academic library</a:t>
            </a:r>
            <a:endParaRPr lang="en-US" altLang="zh-CN" sz="2000" b="1" dirty="0"/>
          </a:p>
          <a:p>
            <a:pPr algn="ctr"/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331640" y="3392311"/>
            <a:ext cx="5400600" cy="54074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从</a:t>
            </a:r>
            <a:r>
              <a:rPr lang="zh-CN" altLang="en-US" sz="2400" b="1" dirty="0">
                <a:solidFill>
                  <a:schemeClr val="bg1"/>
                </a:solidFill>
              </a:rPr>
              <a:t>人力密集型到知识密集型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4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4.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外部</a:t>
            </a:r>
            <a:r>
              <a:rPr lang="zh-CN" altLang="en-US" sz="3600" b="1" dirty="0">
                <a:solidFill>
                  <a:srgbClr val="C00000"/>
                </a:solidFill>
              </a:rPr>
              <a:t>环境驱动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987824" y="3501008"/>
            <a:ext cx="2880320" cy="16626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图书馆法律法规与</a:t>
            </a:r>
            <a:r>
              <a:rPr lang="zh-CN" altLang="en-US" sz="2800" b="1" dirty="0" smtClean="0"/>
              <a:t>政策</a:t>
            </a:r>
            <a:endParaRPr lang="en-US" altLang="zh-CN" sz="2800" b="1" dirty="0"/>
          </a:p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5724128" y="1700808"/>
            <a:ext cx="3024336" cy="191470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国内外同行的学习和</a:t>
            </a:r>
            <a:r>
              <a:rPr lang="zh-CN" altLang="en-US" sz="2800" b="1" dirty="0" smtClean="0"/>
              <a:t>交流</a:t>
            </a:r>
            <a:endParaRPr lang="en-US" altLang="zh-CN" sz="2800" b="1" dirty="0"/>
          </a:p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24956" y="1556792"/>
            <a:ext cx="3038932" cy="19442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/>
              <a:t>图书馆</a:t>
            </a:r>
            <a:r>
              <a:rPr lang="zh-CN" altLang="en-US" sz="2800" b="1" dirty="0" smtClean="0"/>
              <a:t>评估</a:t>
            </a:r>
            <a:endParaRPr lang="en-US" altLang="zh-CN" sz="2800" b="1" dirty="0"/>
          </a:p>
          <a:p>
            <a:pPr algn="ctr"/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1763688" y="5661248"/>
            <a:ext cx="5328592" cy="792088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内生动力基础上</a:t>
            </a:r>
            <a:endParaRPr lang="zh-CN" altLang="en-US" sz="3200" b="1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4283968" y="5163628"/>
            <a:ext cx="0" cy="49762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8" idx="5"/>
          </p:cNvCxnSpPr>
          <p:nvPr/>
        </p:nvCxnSpPr>
        <p:spPr>
          <a:xfrm>
            <a:off x="3118847" y="3216284"/>
            <a:ext cx="445041" cy="399231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6" idx="7"/>
            <a:endCxn id="7" idx="3"/>
          </p:cNvCxnSpPr>
          <p:nvPr/>
        </p:nvCxnSpPr>
        <p:spPr>
          <a:xfrm flipV="1">
            <a:off x="5446331" y="3335113"/>
            <a:ext cx="720701" cy="40938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7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3</a:t>
            </a:r>
            <a:r>
              <a:rPr lang="zh-CN" altLang="en-US" b="1" dirty="0">
                <a:solidFill>
                  <a:srgbClr val="C00000"/>
                </a:solidFill>
              </a:rPr>
              <a:t>、</a:t>
            </a:r>
            <a:r>
              <a:rPr lang="zh-CN" altLang="en-US" b="1" dirty="0" smtClean="0">
                <a:solidFill>
                  <a:srgbClr val="C00000"/>
                </a:solidFill>
              </a:rPr>
              <a:t>图书馆能力提升的</a:t>
            </a:r>
            <a:r>
              <a:rPr lang="zh-CN" altLang="en-US" b="1" dirty="0">
                <a:solidFill>
                  <a:srgbClr val="C00000"/>
                </a:solidFill>
              </a:rPr>
              <a:t>路径</a:t>
            </a:r>
            <a:r>
              <a:rPr lang="zh-CN" altLang="en-US" b="1" dirty="0" smtClean="0">
                <a:solidFill>
                  <a:srgbClr val="C00000"/>
                </a:solidFill>
              </a:rPr>
              <a:t>设计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主要内容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400" b="1" dirty="0" smtClean="0">
                <a:solidFill>
                  <a:srgbClr val="0000FF"/>
                </a:solidFill>
              </a:rPr>
              <a:t>1</a:t>
            </a:r>
            <a:r>
              <a:rPr lang="zh-CN" altLang="en-US" sz="3400" b="1" dirty="0" smtClean="0">
                <a:solidFill>
                  <a:srgbClr val="0000FF"/>
                </a:solidFill>
              </a:rPr>
              <a:t>、新型图书馆的主要特征</a:t>
            </a:r>
            <a:endParaRPr lang="en-US" altLang="zh-CN" sz="3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3400" b="1" dirty="0" smtClean="0">
                <a:solidFill>
                  <a:srgbClr val="0000FF"/>
                </a:solidFill>
              </a:rPr>
              <a:t>2</a:t>
            </a:r>
            <a:r>
              <a:rPr lang="zh-CN" altLang="en-US" sz="3400" b="1" dirty="0" smtClean="0">
                <a:solidFill>
                  <a:srgbClr val="0000FF"/>
                </a:solidFill>
              </a:rPr>
              <a:t>、图书馆能力提升的动力机制</a:t>
            </a:r>
            <a:endParaRPr lang="en-US" altLang="zh-CN" sz="34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3400" b="1" dirty="0">
                <a:solidFill>
                  <a:srgbClr val="0000FF"/>
                </a:solidFill>
              </a:rPr>
              <a:t>3</a:t>
            </a:r>
            <a:r>
              <a:rPr lang="zh-CN" altLang="en-US" sz="3400" b="1" dirty="0" smtClean="0">
                <a:solidFill>
                  <a:srgbClr val="0000FF"/>
                </a:solidFill>
              </a:rPr>
              <a:t>、图书馆提升能力的路径设计</a:t>
            </a:r>
            <a:endParaRPr lang="zh-CN" altLang="en-US" sz="3400" b="1" dirty="0">
              <a:solidFill>
                <a:srgbClr val="0000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9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1.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推动</a:t>
            </a:r>
            <a:r>
              <a:rPr lang="zh-CN" altLang="en-US" sz="3600" b="1" dirty="0">
                <a:solidFill>
                  <a:srgbClr val="C00000"/>
                </a:solidFill>
              </a:rPr>
              <a:t>图书馆范式转移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8804" y="1248922"/>
            <a:ext cx="4038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以机构为中心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以资源为中心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简单粗放型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用户走进图书馆</a:t>
            </a: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人力密集型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19200"/>
            <a:ext cx="403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以用户为中心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以服务为中心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深入精细型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图书馆员走近用户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_GB2312" pitchFamily="49" charset="-122"/>
                <a:ea typeface="楷体_GB2312" pitchFamily="49" charset="-122"/>
              </a:rPr>
              <a:t>智力密集型</a:t>
            </a:r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CN" altLang="en-US" sz="2400" dirty="0" smtClean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38245" name="Picture 5" descr="bs00414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1439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5029200" y="1219200"/>
            <a:ext cx="762000" cy="762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8247" name="Line 7"/>
          <p:cNvSpPr>
            <a:spLocks noChangeShapeType="1"/>
          </p:cNvSpPr>
          <p:nvPr/>
        </p:nvSpPr>
        <p:spPr bwMode="auto">
          <a:xfrm>
            <a:off x="3048000" y="2057400"/>
            <a:ext cx="13716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8248" name="computr1"/>
          <p:cNvSpPr>
            <a:spLocks noEditPoints="1" noChangeArrowheads="1"/>
          </p:cNvSpPr>
          <p:nvPr/>
        </p:nvSpPr>
        <p:spPr bwMode="auto">
          <a:xfrm>
            <a:off x="4876800" y="1981200"/>
            <a:ext cx="11430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0 h 21600"/>
              <a:gd name="T4" fmla="*/ 2147483647 w 21600"/>
              <a:gd name="T5" fmla="*/ 0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2147483647 w 21600"/>
              <a:gd name="T21" fmla="*/ 2147483647 h 21600"/>
              <a:gd name="T22" fmla="*/ 2147483647 w 21600"/>
              <a:gd name="T23" fmla="*/ 2147483647 h 21600"/>
              <a:gd name="T24" fmla="*/ 0 w 21600"/>
              <a:gd name="T25" fmla="*/ 2147483647 h 21600"/>
              <a:gd name="T26" fmla="*/ 2147483647 w 21600"/>
              <a:gd name="T27" fmla="*/ 2147483647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4923 w 21600"/>
              <a:gd name="T43" fmla="*/ 2541 h 21600"/>
              <a:gd name="T44" fmla="*/ 16756 w 21600"/>
              <a:gd name="T45" fmla="*/ 11153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447800" y="5445224"/>
            <a:ext cx="5716488" cy="11997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 smtClean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服务内容知识化；服务方式集成化；</a:t>
            </a:r>
            <a:endParaRPr lang="en-US" altLang="zh-CN" sz="2400" b="1" dirty="0" smtClean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服务手段智能化；  服务空间虚拟化；</a:t>
            </a:r>
            <a:endParaRPr lang="en-US" altLang="zh-CN" sz="2400" b="1" dirty="0" smtClean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服务场所泛在化；服务效果满意化。</a:t>
            </a:r>
          </a:p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8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8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8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38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nimBg="1"/>
      <p:bldP spid="138247" grpId="0" animBg="1"/>
      <p:bldP spid="13824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7506" y="833090"/>
            <a:ext cx="8229600" cy="655638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2.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重新</a:t>
            </a:r>
            <a:r>
              <a:rPr lang="zh-CN" altLang="en-US" sz="3600" b="1" dirty="0">
                <a:solidFill>
                  <a:srgbClr val="C00000"/>
                </a:solidFill>
              </a:rPr>
              <a:t>布局图书馆服务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99" y="1916832"/>
            <a:ext cx="6641290" cy="475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539552" y="2820938"/>
            <a:ext cx="1150938" cy="4000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0000FF"/>
                </a:solidFill>
              </a:rPr>
              <a:t>到馆服务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831200" y="2841526"/>
            <a:ext cx="106680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0000FF"/>
                </a:solidFill>
              </a:rPr>
              <a:t>网络服务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210870" y="5661248"/>
            <a:ext cx="1143000" cy="381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0000FF"/>
                </a:solidFill>
              </a:rPr>
              <a:t>教学支撑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164288" y="4972441"/>
            <a:ext cx="1066800" cy="4095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0000FF"/>
                </a:solidFill>
              </a:rPr>
              <a:t>科研支撑</a:t>
            </a:r>
          </a:p>
        </p:txBody>
      </p:sp>
      <p:sp>
        <p:nvSpPr>
          <p:cNvPr id="3" name="下箭头 2"/>
          <p:cNvSpPr/>
          <p:nvPr/>
        </p:nvSpPr>
        <p:spPr>
          <a:xfrm>
            <a:off x="4313312" y="4972440"/>
            <a:ext cx="266187" cy="1069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851920" y="6083032"/>
            <a:ext cx="1260979" cy="3657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rgbClr val="0000FF"/>
                </a:solidFill>
              </a:rPr>
              <a:t>管理</a:t>
            </a:r>
            <a:r>
              <a:rPr lang="zh-CN" altLang="en-US" sz="1600" b="1" dirty="0" smtClean="0">
                <a:solidFill>
                  <a:srgbClr val="0000FF"/>
                </a:solidFill>
              </a:rPr>
              <a:t>支撑</a:t>
            </a:r>
            <a:endParaRPr lang="zh-CN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5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765" y="40585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C00000"/>
                </a:solidFill>
              </a:rPr>
              <a:t>3.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构建</a:t>
            </a:r>
            <a:r>
              <a:rPr lang="zh-CN" altLang="en-US" sz="3600" b="1" dirty="0">
                <a:solidFill>
                  <a:srgbClr val="C00000"/>
                </a:solidFill>
              </a:rPr>
              <a:t>新型能力体系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07504" y="6021288"/>
            <a:ext cx="2808312" cy="7920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dirty="0" smtClean="0"/>
              <a:t>新型能力体系</a:t>
            </a:r>
            <a:endParaRPr lang="zh-CN" altLang="en-US" sz="2600" b="1" dirty="0"/>
          </a:p>
        </p:txBody>
      </p:sp>
      <p:sp>
        <p:nvSpPr>
          <p:cNvPr id="6" name="圆角矩形 5"/>
          <p:cNvSpPr/>
          <p:nvPr/>
        </p:nvSpPr>
        <p:spPr>
          <a:xfrm>
            <a:off x="6722918" y="764704"/>
            <a:ext cx="2592288" cy="7920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dirty="0" smtClean="0"/>
              <a:t>能力转型与提升</a:t>
            </a:r>
            <a:endParaRPr lang="zh-CN" altLang="en-US" sz="2600" b="1" dirty="0"/>
          </a:p>
        </p:txBody>
      </p:sp>
      <p:sp>
        <p:nvSpPr>
          <p:cNvPr id="7" name="椭圆 6"/>
          <p:cNvSpPr/>
          <p:nvPr/>
        </p:nvSpPr>
        <p:spPr>
          <a:xfrm>
            <a:off x="4399292" y="4594670"/>
            <a:ext cx="2532324" cy="53908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移动图书馆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右箭头标注 7"/>
          <p:cNvSpPr/>
          <p:nvPr/>
        </p:nvSpPr>
        <p:spPr>
          <a:xfrm>
            <a:off x="1263034" y="4594671"/>
            <a:ext cx="2948926" cy="552626"/>
          </a:xfrm>
          <a:prstGeom prst="rightArrow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移动互联网</a:t>
            </a:r>
          </a:p>
        </p:txBody>
      </p:sp>
      <p:sp>
        <p:nvSpPr>
          <p:cNvPr id="9" name="右箭头标注 8"/>
          <p:cNvSpPr/>
          <p:nvPr/>
        </p:nvSpPr>
        <p:spPr>
          <a:xfrm>
            <a:off x="1827676" y="3945622"/>
            <a:ext cx="3024336" cy="552626"/>
          </a:xfrm>
          <a:prstGeom prst="rightArrowCallou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开放获取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右箭头标注 9"/>
          <p:cNvSpPr/>
          <p:nvPr/>
        </p:nvSpPr>
        <p:spPr>
          <a:xfrm>
            <a:off x="2411760" y="3140968"/>
            <a:ext cx="3024336" cy="636370"/>
          </a:xfrm>
          <a:prstGeom prst="rightArrow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科技创新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右箭头标注 10"/>
          <p:cNvSpPr/>
          <p:nvPr/>
        </p:nvSpPr>
        <p:spPr>
          <a:xfrm>
            <a:off x="3208253" y="1751728"/>
            <a:ext cx="2952327" cy="521660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智库战略</a:t>
            </a:r>
          </a:p>
        </p:txBody>
      </p:sp>
      <p:sp>
        <p:nvSpPr>
          <p:cNvPr id="12" name="椭圆 11"/>
          <p:cNvSpPr/>
          <p:nvPr/>
        </p:nvSpPr>
        <p:spPr>
          <a:xfrm>
            <a:off x="5135492" y="3884325"/>
            <a:ext cx="2604471" cy="5643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知识服务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546425" y="3217596"/>
            <a:ext cx="2472637" cy="48773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学科服务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246312" y="1653211"/>
            <a:ext cx="2472637" cy="695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智库服务</a:t>
            </a:r>
          </a:p>
        </p:txBody>
      </p:sp>
      <p:sp>
        <p:nvSpPr>
          <p:cNvPr id="15" name="椭圆 14"/>
          <p:cNvSpPr/>
          <p:nvPr/>
        </p:nvSpPr>
        <p:spPr>
          <a:xfrm>
            <a:off x="3682884" y="5301207"/>
            <a:ext cx="2563427" cy="63817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数字图书馆</a:t>
            </a:r>
          </a:p>
        </p:txBody>
      </p:sp>
      <p:sp>
        <p:nvSpPr>
          <p:cNvPr id="16" name="右箭头标注 15"/>
          <p:cNvSpPr/>
          <p:nvPr/>
        </p:nvSpPr>
        <p:spPr>
          <a:xfrm>
            <a:off x="375910" y="5301208"/>
            <a:ext cx="3168352" cy="602868"/>
          </a:xfrm>
          <a:prstGeom prst="rightArrowCallou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数字化网络化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云形标注 16"/>
          <p:cNvSpPr/>
          <p:nvPr/>
        </p:nvSpPr>
        <p:spPr>
          <a:xfrm>
            <a:off x="-33110" y="1677786"/>
            <a:ext cx="2808312" cy="1539811"/>
          </a:xfrm>
          <a:prstGeom prst="cloudCallou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latin typeface="+mj-ea"/>
                <a:ea typeface="+mj-ea"/>
              </a:rPr>
              <a:t>适应时代变化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2000" b="1" dirty="0" smtClean="0">
                <a:latin typeface="+mj-ea"/>
                <a:ea typeface="+mj-ea"/>
              </a:rPr>
              <a:t>适应国家战略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ctr"/>
            <a:r>
              <a:rPr lang="zh-CN" altLang="en-US" b="1" dirty="0" smtClean="0">
                <a:latin typeface="+mj-ea"/>
                <a:ea typeface="+mj-ea"/>
              </a:rPr>
              <a:t> </a:t>
            </a:r>
            <a:endParaRPr lang="zh-CN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8" name="云形标注 17"/>
          <p:cNvSpPr/>
          <p:nvPr/>
        </p:nvSpPr>
        <p:spPr>
          <a:xfrm>
            <a:off x="6204531" y="5013176"/>
            <a:ext cx="2759957" cy="151216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2000" b="1" dirty="0" smtClean="0">
                <a:latin typeface="+mj-ea"/>
                <a:ea typeface="+mj-ea"/>
              </a:rPr>
              <a:t>用户需求驱动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2000" b="1" dirty="0" smtClean="0">
                <a:latin typeface="+mj-ea"/>
                <a:ea typeface="+mj-ea"/>
              </a:rPr>
              <a:t>服务能力驱动</a:t>
            </a:r>
            <a:endParaRPr lang="en-US" altLang="zh-CN" sz="2000" b="1" dirty="0" smtClean="0">
              <a:latin typeface="+mj-ea"/>
              <a:ea typeface="+mj-ea"/>
            </a:endParaRPr>
          </a:p>
          <a:p>
            <a:pPr algn="ctr"/>
            <a:r>
              <a:rPr lang="zh-CN" altLang="en-US" b="1" dirty="0" smtClean="0">
                <a:latin typeface="+mj-ea"/>
                <a:ea typeface="+mj-ea"/>
              </a:rPr>
              <a:t> </a:t>
            </a:r>
            <a:endParaRPr lang="zh-CN" altLang="en-US" sz="2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059832" y="6021288"/>
            <a:ext cx="263546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00" b="1" dirty="0" smtClean="0"/>
              <a:t>从资源能力</a:t>
            </a:r>
            <a:endParaRPr lang="en-US" altLang="zh-CN" sz="2600" b="1" dirty="0" smtClean="0"/>
          </a:p>
          <a:p>
            <a:pPr algn="ctr"/>
            <a:r>
              <a:rPr lang="zh-CN" altLang="en-US" sz="2600" b="1" dirty="0" smtClean="0"/>
              <a:t>到服务能力</a:t>
            </a:r>
            <a:endParaRPr lang="zh-CN" altLang="en-US" sz="2600" b="1" dirty="0"/>
          </a:p>
        </p:txBody>
      </p:sp>
      <p:sp>
        <p:nvSpPr>
          <p:cNvPr id="19" name="右箭头标注 18"/>
          <p:cNvSpPr/>
          <p:nvPr/>
        </p:nvSpPr>
        <p:spPr>
          <a:xfrm>
            <a:off x="3059832" y="2376970"/>
            <a:ext cx="3024336" cy="636370"/>
          </a:xfrm>
          <a:prstGeom prst="rightArrowCallou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学术交流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084169" y="2477118"/>
            <a:ext cx="2472637" cy="48773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图书馆出版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40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95890" y="620688"/>
            <a:ext cx="54726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rgbClr val="C00000"/>
                </a:solidFill>
              </a:rPr>
              <a:t>4.</a:t>
            </a:r>
            <a:r>
              <a:rPr lang="zh-CN" altLang="en-US" sz="4800" b="1" dirty="0" smtClean="0">
                <a:solidFill>
                  <a:srgbClr val="C00000"/>
                </a:solidFill>
              </a:rPr>
              <a:t>确立</a:t>
            </a:r>
            <a:r>
              <a:rPr lang="zh-CN" altLang="en-US" sz="4800" b="1" dirty="0">
                <a:solidFill>
                  <a:srgbClr val="C00000"/>
                </a:solidFill>
              </a:rPr>
              <a:t>三大新能力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sz="4400" b="1" dirty="0">
              <a:solidFill>
                <a:srgbClr val="7030A0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2597650" y="3597550"/>
            <a:ext cx="3359601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 smtClean="0"/>
              <a:t>情报分析与研究能力</a:t>
            </a:r>
            <a:endParaRPr lang="zh-CN" altLang="en-US" sz="3400" b="1" dirty="0"/>
          </a:p>
        </p:txBody>
      </p:sp>
      <p:sp>
        <p:nvSpPr>
          <p:cNvPr id="7" name="椭圆 6"/>
          <p:cNvSpPr/>
          <p:nvPr/>
        </p:nvSpPr>
        <p:spPr>
          <a:xfrm>
            <a:off x="5079457" y="1700808"/>
            <a:ext cx="2876919" cy="16561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/>
              <a:t>智库服务能力</a:t>
            </a:r>
          </a:p>
        </p:txBody>
      </p:sp>
      <p:sp>
        <p:nvSpPr>
          <p:cNvPr id="8" name="椭圆 7"/>
          <p:cNvSpPr/>
          <p:nvPr/>
        </p:nvSpPr>
        <p:spPr>
          <a:xfrm>
            <a:off x="641695" y="1634807"/>
            <a:ext cx="2778177" cy="172218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/>
              <a:t>数字出版服务能力</a:t>
            </a:r>
          </a:p>
        </p:txBody>
      </p:sp>
      <p:cxnSp>
        <p:nvCxnSpPr>
          <p:cNvPr id="9" name="直接箭头连接符 8"/>
          <p:cNvCxnSpPr>
            <a:stCxn id="8" idx="6"/>
            <a:endCxn id="7" idx="2"/>
          </p:cNvCxnSpPr>
          <p:nvPr/>
        </p:nvCxnSpPr>
        <p:spPr>
          <a:xfrm>
            <a:off x="3419872" y="2495900"/>
            <a:ext cx="1659585" cy="330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2538678" y="3273514"/>
            <a:ext cx="504056" cy="64807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5652120" y="3356992"/>
            <a:ext cx="576064" cy="64807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030783" y="5733256"/>
            <a:ext cx="4269409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400" b="1" dirty="0"/>
              <a:t>嵌入式学科服务</a:t>
            </a:r>
          </a:p>
        </p:txBody>
      </p:sp>
      <p:sp>
        <p:nvSpPr>
          <p:cNvPr id="14" name="下箭头 13"/>
          <p:cNvSpPr/>
          <p:nvPr/>
        </p:nvSpPr>
        <p:spPr>
          <a:xfrm flipV="1">
            <a:off x="4067944" y="5253735"/>
            <a:ext cx="181720" cy="47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1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</a:rPr>
              <a:t>1.</a:t>
            </a:r>
            <a:r>
              <a:rPr lang="zh-CN" altLang="en-US" sz="3600" b="1" dirty="0">
                <a:solidFill>
                  <a:srgbClr val="C00000"/>
                </a:solidFill>
              </a:rPr>
              <a:t>情报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分析与研究能力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>
          <a:xfrm>
            <a:off x="475928" y="1844824"/>
            <a:ext cx="4384104" cy="4318992"/>
          </a:xfrm>
        </p:spPr>
        <p:txBody>
          <a:bodyPr/>
          <a:lstStyle/>
          <a:p>
            <a:r>
              <a:rPr lang="zh-CN" altLang="en-US" b="1" dirty="0" smtClean="0"/>
              <a:t>（嵌入式）学科情报服务。</a:t>
            </a:r>
            <a:endParaRPr lang="en-US" altLang="zh-CN" b="1" dirty="0" smtClean="0"/>
          </a:p>
          <a:p>
            <a:r>
              <a:rPr lang="zh-CN" altLang="en-US" b="1" dirty="0" smtClean="0"/>
              <a:t>战略管理与决策支撑。</a:t>
            </a:r>
            <a:endParaRPr lang="en-US" altLang="zh-CN" b="1" dirty="0" smtClean="0"/>
          </a:p>
          <a:p>
            <a:r>
              <a:rPr lang="zh-CN" altLang="en-US" b="1" dirty="0" smtClean="0"/>
              <a:t>人才与学科评价分析。</a:t>
            </a:r>
            <a:endParaRPr lang="en-US" altLang="zh-CN" b="1" dirty="0" smtClean="0"/>
          </a:p>
          <a:p>
            <a:r>
              <a:rPr lang="zh-CN" altLang="en-US" b="1" dirty="0" smtClean="0"/>
              <a:t>竞争情报分析。</a:t>
            </a:r>
            <a:endParaRPr lang="en-US" altLang="zh-CN" b="1" dirty="0" smtClean="0"/>
          </a:p>
          <a:p>
            <a:r>
              <a:rPr lang="zh-CN" altLang="en-US" b="1" dirty="0" smtClean="0"/>
              <a:t>专利分析与知识产权解决方案。</a:t>
            </a:r>
            <a:endParaRPr lang="zh-CN" altLang="en-US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32040" y="1844824"/>
            <a:ext cx="3810000" cy="3962400"/>
          </a:xfrm>
          <a:prstGeom prst="rect">
            <a:avLst/>
          </a:prstGeom>
          <a:solidFill>
            <a:srgbClr val="CCFFFF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dist="50800" dir="5400000" algn="ctr" rotWithShape="0">
              <a:srgbClr val="4E3B30">
                <a:alpha val="59000"/>
              </a:srgbClr>
            </a:outerShdw>
          </a:effec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C3300"/>
                </a:solidFill>
              </a:rPr>
              <a:t>信息导航工具；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C3300"/>
                </a:solidFill>
              </a:rPr>
              <a:t>信息检索工具；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C3300"/>
                </a:solidFill>
              </a:rPr>
              <a:t>收引分析工具；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C3300"/>
                </a:solidFill>
              </a:rPr>
              <a:t>检索查新工具；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C3300"/>
                </a:solidFill>
              </a:rPr>
              <a:t>文献管理工具；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C3300"/>
                </a:solidFill>
              </a:rPr>
              <a:t>数据管理工具；</a:t>
            </a:r>
            <a:endParaRPr lang="en-US" altLang="zh-CN" sz="2800" b="1">
              <a:solidFill>
                <a:srgbClr val="CC33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C3300"/>
                </a:solidFill>
              </a:rPr>
              <a:t>知识发现工具；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C3300"/>
                </a:solidFill>
              </a:rPr>
              <a:t>专利分析工具。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" name="圆角矩形 6"/>
          <p:cNvSpPr/>
          <p:nvPr/>
        </p:nvSpPr>
        <p:spPr>
          <a:xfrm>
            <a:off x="323528" y="4653136"/>
            <a:ext cx="4392488" cy="18722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200" b="1" dirty="0" smtClean="0"/>
              <a:t>北大：专利竞争力分析</a:t>
            </a:r>
            <a:endParaRPr lang="en-US" altLang="zh-CN" sz="2200" b="1" dirty="0" smtClean="0"/>
          </a:p>
          <a:p>
            <a:pPr algn="ctr"/>
            <a:r>
              <a:rPr lang="zh-CN" altLang="en-US" sz="2200" b="1" dirty="0" smtClean="0"/>
              <a:t>同济：管理决策支持服务</a:t>
            </a:r>
            <a:endParaRPr lang="en-US" altLang="zh-CN" sz="2200" b="1" dirty="0" smtClean="0"/>
          </a:p>
          <a:p>
            <a:pPr algn="ctr"/>
            <a:r>
              <a:rPr lang="zh-CN" altLang="en-US" sz="2200" b="1" dirty="0"/>
              <a:t>上</a:t>
            </a:r>
            <a:r>
              <a:rPr lang="zh-CN" altLang="en-US" sz="2200" b="1" dirty="0" smtClean="0"/>
              <a:t>交大：人才引进评价服务</a:t>
            </a:r>
            <a:endParaRPr lang="en-US" altLang="zh-CN" sz="2200" b="1" dirty="0" smtClean="0"/>
          </a:p>
          <a:p>
            <a:pPr algn="ctr"/>
            <a:r>
              <a:rPr lang="zh-CN" altLang="en-US" sz="2200" b="1" dirty="0" smtClean="0"/>
              <a:t>华南师大：学科与决策服务部</a:t>
            </a:r>
            <a:endParaRPr lang="zh-CN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6705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91206" y="5530644"/>
            <a:ext cx="2304468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用户</a:t>
            </a:r>
          </a:p>
        </p:txBody>
      </p:sp>
      <p:sp>
        <p:nvSpPr>
          <p:cNvPr id="6" name="椭圆 5"/>
          <p:cNvSpPr/>
          <p:nvPr/>
        </p:nvSpPr>
        <p:spPr>
          <a:xfrm>
            <a:off x="4848690" y="1163687"/>
            <a:ext cx="2376264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出版者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75856" y="3741056"/>
            <a:ext cx="2016224" cy="648072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图书馆</a:t>
            </a:r>
          </a:p>
        </p:txBody>
      </p:sp>
      <p:sp>
        <p:nvSpPr>
          <p:cNvPr id="8" name="椭圆 7"/>
          <p:cNvSpPr/>
          <p:nvPr/>
        </p:nvSpPr>
        <p:spPr>
          <a:xfrm>
            <a:off x="5267264" y="5672894"/>
            <a:ext cx="2016224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作者</a:t>
            </a:r>
          </a:p>
        </p:txBody>
      </p:sp>
      <p:sp>
        <p:nvSpPr>
          <p:cNvPr id="9" name="左右箭头 8"/>
          <p:cNvSpPr/>
          <p:nvPr/>
        </p:nvSpPr>
        <p:spPr>
          <a:xfrm>
            <a:off x="3059832" y="5834912"/>
            <a:ext cx="2132450" cy="324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上下箭头 10"/>
          <p:cNvSpPr/>
          <p:nvPr/>
        </p:nvSpPr>
        <p:spPr>
          <a:xfrm rot="2749666">
            <a:off x="2747390" y="4150447"/>
            <a:ext cx="236241" cy="17178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上下箭头 12"/>
          <p:cNvSpPr/>
          <p:nvPr/>
        </p:nvSpPr>
        <p:spPr>
          <a:xfrm>
            <a:off x="6275377" y="2395845"/>
            <a:ext cx="74882" cy="3269112"/>
          </a:xfrm>
          <a:prstGeom prst="up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上下箭头 14"/>
          <p:cNvSpPr/>
          <p:nvPr/>
        </p:nvSpPr>
        <p:spPr>
          <a:xfrm rot="2677749">
            <a:off x="3192599" y="1116231"/>
            <a:ext cx="254910" cy="5242667"/>
          </a:xfrm>
          <a:prstGeom prst="up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 rot="2489222">
            <a:off x="4737143" y="1937893"/>
            <a:ext cx="223095" cy="20855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400509" y="1249814"/>
            <a:ext cx="3302634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学术交流流程变化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上下箭头 18"/>
          <p:cNvSpPr/>
          <p:nvPr/>
        </p:nvSpPr>
        <p:spPr>
          <a:xfrm rot="20549767">
            <a:off x="5206426" y="4257179"/>
            <a:ext cx="170671" cy="1661637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下箭头 13"/>
          <p:cNvSpPr/>
          <p:nvPr/>
        </p:nvSpPr>
        <p:spPr>
          <a:xfrm rot="2437236" flipH="1">
            <a:off x="5304570" y="1811850"/>
            <a:ext cx="195019" cy="215759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2423639" y="4743248"/>
            <a:ext cx="1512380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固化、挖掘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493" y="6267714"/>
            <a:ext cx="3338333" cy="76944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 smtClean="0"/>
              <a:t> 学科服务</a:t>
            </a:r>
            <a:r>
              <a:rPr lang="zh-CN" altLang="en-US" sz="2200" dirty="0"/>
              <a:t>；</a:t>
            </a:r>
            <a:r>
              <a:rPr lang="zh-CN" altLang="en-US" sz="2200" dirty="0" smtClean="0"/>
              <a:t>知识产权服务；智库服务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26837" y="1687959"/>
            <a:ext cx="1895713" cy="70788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/>
              <a:t> </a:t>
            </a:r>
            <a:r>
              <a:rPr lang="zh-CN" altLang="en-US" sz="2000" b="1" dirty="0" smtClean="0"/>
              <a:t>出版服务</a:t>
            </a:r>
            <a:endParaRPr lang="en-US" altLang="zh-CN" sz="2000" b="1" dirty="0"/>
          </a:p>
          <a:p>
            <a:r>
              <a:rPr lang="zh-CN" altLang="en-US" sz="2000" b="1" dirty="0" smtClean="0"/>
              <a:t> 学术交流服务</a:t>
            </a:r>
            <a:endParaRPr lang="zh-CN" altLang="en-US" sz="2000" b="1" dirty="0"/>
          </a:p>
        </p:txBody>
      </p:sp>
      <p:sp>
        <p:nvSpPr>
          <p:cNvPr id="20" name="圆角矩形 19"/>
          <p:cNvSpPr/>
          <p:nvPr/>
        </p:nvSpPr>
        <p:spPr>
          <a:xfrm>
            <a:off x="5183856" y="1905736"/>
            <a:ext cx="1512380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延伸、拓展</a:t>
            </a:r>
            <a:endParaRPr lang="zh-CN" altLang="en-US" b="1" dirty="0"/>
          </a:p>
        </p:txBody>
      </p:sp>
      <p:sp>
        <p:nvSpPr>
          <p:cNvPr id="10" name="上箭头 9"/>
          <p:cNvSpPr/>
          <p:nvPr/>
        </p:nvSpPr>
        <p:spPr>
          <a:xfrm>
            <a:off x="6060756" y="2395844"/>
            <a:ext cx="53340" cy="32770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350259" y="3835691"/>
            <a:ext cx="1296144" cy="61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数字化</a:t>
            </a:r>
          </a:p>
        </p:txBody>
      </p:sp>
      <p:sp>
        <p:nvSpPr>
          <p:cNvPr id="21" name="椭圆 20"/>
          <p:cNvSpPr/>
          <p:nvPr/>
        </p:nvSpPr>
        <p:spPr>
          <a:xfrm>
            <a:off x="2423640" y="2354129"/>
            <a:ext cx="1618050" cy="616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开放获取</a:t>
            </a:r>
            <a:endParaRPr lang="zh-CN" altLang="en-US" dirty="0"/>
          </a:p>
        </p:txBody>
      </p:sp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962490" y="139367"/>
            <a:ext cx="7772400" cy="88904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</a:rPr>
              <a:t>2.</a:t>
            </a:r>
            <a:r>
              <a:rPr lang="zh-CN" altLang="en-US" sz="3600" b="1" dirty="0">
                <a:solidFill>
                  <a:srgbClr val="C00000"/>
                </a:solidFill>
              </a:rPr>
              <a:t>数字出版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服务能力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55494" y="2941048"/>
            <a:ext cx="2544297" cy="16638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90000"/>
              </a:lnSpc>
              <a:buClrTx/>
            </a:pPr>
            <a:endParaRPr lang="en-US" altLang="zh-CN" b="1" dirty="0" smtClean="0">
              <a:latin typeface="仿宋_GB2312" pitchFamily="67" charset="-122"/>
              <a:ea typeface="仿宋_GB2312" pitchFamily="67" charset="-122"/>
            </a:endParaRPr>
          </a:p>
          <a:p>
            <a:pPr lvl="1">
              <a:lnSpc>
                <a:spcPct val="90000"/>
              </a:lnSpc>
              <a:buClrTx/>
            </a:pPr>
            <a:r>
              <a:rPr lang="zh-CN" altLang="zh-CN" b="1" dirty="0" smtClean="0">
                <a:latin typeface="仿宋_GB2312" pitchFamily="67" charset="-122"/>
                <a:ea typeface="仿宋_GB2312" pitchFamily="67" charset="-122"/>
              </a:rPr>
              <a:t>在</a:t>
            </a:r>
            <a:r>
              <a:rPr lang="zh-CN" altLang="zh-CN" b="1" dirty="0">
                <a:latin typeface="仿宋_GB2312" pitchFamily="67" charset="-122"/>
                <a:ea typeface="仿宋_GB2312" pitchFamily="67" charset="-122"/>
              </a:rPr>
              <a:t>数字世界里，出版商、图书馆、集成商和作者在信息的创造和传播方面的角色将融合。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zh-CN" altLang="zh-CN" sz="2400" b="1" dirty="0">
                <a:solidFill>
                  <a:srgbClr val="0000CC"/>
                </a:solidFill>
                <a:latin typeface="仿宋_GB2312" pitchFamily="67" charset="-122"/>
                <a:ea typeface="仿宋_GB2312" pitchFamily="67" charset="-122"/>
              </a:rPr>
              <a:t>         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15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14" grpId="0" animBg="1"/>
      <p:bldP spid="2" grpId="0" animBg="1"/>
      <p:bldP spid="4" grpId="0" animBg="1"/>
      <p:bldP spid="18" grpId="0" animBg="1"/>
      <p:bldP spid="20" grpId="0" animBg="1"/>
      <p:bldP spid="12" grpId="0" animBg="1"/>
      <p:bldP spid="21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C00000"/>
                </a:solidFill>
              </a:rPr>
              <a:t>3.</a:t>
            </a:r>
            <a:r>
              <a:rPr lang="zh-CN" altLang="en-US" sz="3600" b="1" dirty="0">
                <a:solidFill>
                  <a:srgbClr val="C00000"/>
                </a:solidFill>
              </a:rPr>
              <a:t>智库服务能力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707717" cy="18002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图书馆需要将文献潜力转化为服务优势。</a:t>
            </a:r>
            <a:endParaRPr lang="en-US" altLang="zh-CN" sz="2800" b="1" dirty="0" smtClean="0"/>
          </a:p>
          <a:p>
            <a:r>
              <a:rPr lang="zh-CN" altLang="en-US" sz="2800" b="1" dirty="0"/>
              <a:t>图书馆</a:t>
            </a:r>
            <a:r>
              <a:rPr lang="zh-CN" altLang="en-US" sz="2800" b="1" dirty="0" smtClean="0"/>
              <a:t>需要</a:t>
            </a:r>
            <a:r>
              <a:rPr lang="zh-CN" altLang="en-US" sz="2800" b="1" dirty="0"/>
              <a:t>以用户、需求和服务为中心</a:t>
            </a:r>
            <a:r>
              <a:rPr lang="zh-CN" altLang="en-US" sz="2800" b="1" dirty="0" smtClean="0"/>
              <a:t>。</a:t>
            </a:r>
            <a:endParaRPr lang="en-US" altLang="zh-CN" sz="2800" b="1" dirty="0"/>
          </a:p>
          <a:p>
            <a:r>
              <a:rPr lang="zh-CN" altLang="en-US" sz="2800" b="1" dirty="0" smtClean="0"/>
              <a:t>图书馆需要将服务延伸到管理和决策领域。</a:t>
            </a:r>
            <a:endParaRPr lang="en-US" altLang="zh-CN" sz="2800" b="1" dirty="0" smtClean="0"/>
          </a:p>
          <a:p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1552251371"/>
              </p:ext>
            </p:extLst>
          </p:nvPr>
        </p:nvGraphicFramePr>
        <p:xfrm>
          <a:off x="2555776" y="3356992"/>
          <a:ext cx="388843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23528" y="3717032"/>
            <a:ext cx="2160240" cy="19442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优势</a:t>
            </a:r>
            <a:endParaRPr lang="zh-CN" altLang="en-US" sz="3600" b="1" dirty="0"/>
          </a:p>
        </p:txBody>
      </p:sp>
      <p:sp>
        <p:nvSpPr>
          <p:cNvPr id="8" name="椭圆 7"/>
          <p:cNvSpPr/>
          <p:nvPr/>
        </p:nvSpPr>
        <p:spPr>
          <a:xfrm>
            <a:off x="6588224" y="3717032"/>
            <a:ext cx="2160240" cy="19442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/>
              <a:t>劣势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616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图书馆成为智库性机构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的基础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3275856" y="1556792"/>
            <a:ext cx="554461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3200" b="1" dirty="0" smtClean="0">
                <a:solidFill>
                  <a:srgbClr val="0000FF"/>
                </a:solidFill>
              </a:rPr>
              <a:t>实现</a:t>
            </a:r>
            <a:r>
              <a:rPr lang="zh-CN" altLang="zh-CN" sz="3200" b="1" dirty="0">
                <a:solidFill>
                  <a:srgbClr val="0000FF"/>
                </a:solidFill>
              </a:rPr>
              <a:t>三</a:t>
            </a:r>
            <a:r>
              <a:rPr lang="zh-CN" altLang="zh-CN" sz="3200" b="1" dirty="0" smtClean="0">
                <a:solidFill>
                  <a:srgbClr val="0000FF"/>
                </a:solidFill>
              </a:rPr>
              <a:t>个</a:t>
            </a:r>
            <a:r>
              <a:rPr lang="zh-CN" altLang="en-US" sz="3200" b="1" dirty="0" smtClean="0">
                <a:solidFill>
                  <a:srgbClr val="0000FF"/>
                </a:solidFill>
              </a:rPr>
              <a:t>延伸</a:t>
            </a:r>
            <a:r>
              <a:rPr lang="zh-CN" altLang="zh-CN" sz="3200" b="1" dirty="0" smtClean="0">
                <a:solidFill>
                  <a:srgbClr val="0000FF"/>
                </a:solidFill>
              </a:rPr>
              <a:t>：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r>
              <a:rPr lang="zh-CN" altLang="zh-CN" sz="2800" b="1" dirty="0" smtClean="0"/>
              <a:t>由开展</a:t>
            </a:r>
            <a:r>
              <a:rPr lang="en-US" altLang="zh-CN" sz="2800" b="1" dirty="0" smtClean="0"/>
              <a:t>data</a:t>
            </a:r>
            <a:r>
              <a:rPr lang="zh-CN" altLang="en-US" sz="2800" b="1" dirty="0" smtClean="0"/>
              <a:t>、</a:t>
            </a:r>
            <a:r>
              <a:rPr lang="en-US" altLang="zh-CN" sz="2800" b="1" dirty="0" smtClean="0"/>
              <a:t>information</a:t>
            </a:r>
            <a:r>
              <a:rPr lang="zh-CN" altLang="en-US" sz="2800" b="1" dirty="0" smtClean="0"/>
              <a:t>的研究与服务，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延伸到</a:t>
            </a:r>
            <a:r>
              <a:rPr lang="zh-CN" altLang="en-US" sz="2800" b="1" dirty="0" smtClean="0"/>
              <a:t>提供基于研究与分析的决策咨询建议或报告；</a:t>
            </a:r>
            <a:endParaRPr lang="en-US" altLang="zh-CN" sz="2800" b="1" dirty="0" smtClean="0"/>
          </a:p>
          <a:p>
            <a:r>
              <a:rPr lang="zh-CN" altLang="zh-CN" sz="2800" b="1" dirty="0" smtClean="0"/>
              <a:t>由开展</a:t>
            </a:r>
            <a:r>
              <a:rPr lang="zh-CN" altLang="en-US" sz="2800" b="1" dirty="0"/>
              <a:t>学科</a:t>
            </a:r>
            <a:r>
              <a:rPr lang="zh-CN" altLang="zh-CN" sz="2800" b="1" dirty="0" smtClean="0"/>
              <a:t>领域</a:t>
            </a:r>
            <a:r>
              <a:rPr lang="zh-CN" altLang="zh-CN" sz="2800" b="1" dirty="0"/>
              <a:t>的</a:t>
            </a:r>
            <a:r>
              <a:rPr lang="zh-CN" altLang="zh-CN" sz="2800" b="1" dirty="0" smtClean="0"/>
              <a:t>研究</a:t>
            </a:r>
            <a:r>
              <a:rPr lang="zh-CN" altLang="en-US" sz="2800" b="1" dirty="0" smtClean="0"/>
              <a:t>，</a:t>
            </a:r>
            <a:r>
              <a:rPr lang="zh-CN" altLang="en-US" sz="2800" b="1" dirty="0">
                <a:solidFill>
                  <a:srgbClr val="C00000"/>
                </a:solidFill>
              </a:rPr>
              <a:t>延伸到</a:t>
            </a:r>
            <a:r>
              <a:rPr lang="zh-CN" altLang="en-US" sz="2800" b="1" dirty="0" smtClean="0"/>
              <a:t>面向</a:t>
            </a:r>
            <a:r>
              <a:rPr lang="zh-CN" altLang="zh-CN" sz="2800" b="1" dirty="0" smtClean="0"/>
              <a:t>科技</a:t>
            </a:r>
            <a:r>
              <a:rPr lang="zh-CN" altLang="zh-CN" sz="2800" b="1" dirty="0"/>
              <a:t>、产业、</a:t>
            </a:r>
            <a:r>
              <a:rPr lang="zh-CN" altLang="zh-CN" sz="2800" b="1" dirty="0" smtClean="0"/>
              <a:t>经济</a:t>
            </a:r>
            <a:r>
              <a:rPr lang="zh-CN" altLang="en-US" sz="2800" b="1" dirty="0" smtClean="0"/>
              <a:t>、社会与管理</a:t>
            </a:r>
            <a:r>
              <a:rPr lang="zh-CN" altLang="zh-CN" sz="2800" b="1" dirty="0" smtClean="0"/>
              <a:t>等</a:t>
            </a:r>
            <a:r>
              <a:rPr lang="zh-CN" altLang="zh-CN" sz="2800" b="1" dirty="0"/>
              <a:t>创新领域的</a:t>
            </a:r>
            <a:r>
              <a:rPr lang="zh-CN" altLang="zh-CN" sz="2800" b="1" dirty="0" smtClean="0"/>
              <a:t>研究；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由面向馆内用户、一般用户的常规服务，</a:t>
            </a:r>
            <a:r>
              <a:rPr lang="zh-CN" altLang="en-US" sz="2800" b="1" dirty="0">
                <a:solidFill>
                  <a:srgbClr val="C00000"/>
                </a:solidFill>
              </a:rPr>
              <a:t>延伸到</a:t>
            </a:r>
            <a:r>
              <a:rPr lang="zh-CN" altLang="en-US" sz="2800" b="1" dirty="0" smtClean="0"/>
              <a:t>面向管理与决策层的战略与决策支撑研究。</a:t>
            </a:r>
            <a:endParaRPr lang="zh-CN" altLang="en-US" sz="2800" b="1" dirty="0"/>
          </a:p>
        </p:txBody>
      </p:sp>
      <p:sp>
        <p:nvSpPr>
          <p:cNvPr id="5" name="爆炸形 1 4"/>
          <p:cNvSpPr/>
          <p:nvPr/>
        </p:nvSpPr>
        <p:spPr>
          <a:xfrm>
            <a:off x="179512" y="2204864"/>
            <a:ext cx="3096344" cy="352839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0000FF"/>
                </a:solidFill>
              </a:rPr>
              <a:t>美丽的神话？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0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图书馆成为智库性机构的条件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427984" y="1544193"/>
            <a:ext cx="4536504" cy="5293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 smtClean="0">
                <a:solidFill>
                  <a:srgbClr val="0000FF"/>
                </a:solidFill>
              </a:rPr>
              <a:t>实现三个转变：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r>
              <a:rPr lang="zh-CN" altLang="en-US" sz="2800" b="1" dirty="0" smtClean="0"/>
              <a:t>由资源的采集与提供利用，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转变为</a:t>
            </a:r>
            <a:r>
              <a:rPr lang="zh-CN" altLang="en-US" sz="2800" b="1" dirty="0" smtClean="0"/>
              <a:t>知识的挖掘、分析与利用；</a:t>
            </a:r>
            <a:endParaRPr lang="en-US" altLang="zh-CN" sz="2800" b="1" dirty="0" smtClean="0"/>
          </a:p>
          <a:p>
            <a:r>
              <a:rPr lang="zh-CN" altLang="en-US" sz="2800" b="1" dirty="0" smtClean="0"/>
              <a:t>由图书馆员，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转变为</a:t>
            </a:r>
            <a:r>
              <a:rPr lang="zh-CN" altLang="en-US" sz="2800" b="1" dirty="0" smtClean="0"/>
              <a:t>学科情报专家、信息分析专家和智库专家；</a:t>
            </a:r>
            <a:endParaRPr lang="zh-CN" altLang="en-US" sz="2800" b="1" dirty="0"/>
          </a:p>
          <a:p>
            <a:r>
              <a:rPr lang="zh-CN" altLang="en-US" sz="2800" b="1" dirty="0" smtClean="0"/>
              <a:t>由“图书馆”，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转变为</a:t>
            </a:r>
            <a:r>
              <a:rPr lang="zh-CN" altLang="en-US" sz="2800" b="1" dirty="0" smtClean="0"/>
              <a:t>知识管理、知识服务、具有智库功能的机构。</a:t>
            </a:r>
            <a:endParaRPr lang="en-US" altLang="zh-CN" sz="2800" b="1" dirty="0" smtClean="0"/>
          </a:p>
        </p:txBody>
      </p:sp>
      <p:sp>
        <p:nvSpPr>
          <p:cNvPr id="4" name="爆炸形 1 3"/>
          <p:cNvSpPr/>
          <p:nvPr/>
        </p:nvSpPr>
        <p:spPr>
          <a:xfrm>
            <a:off x="395536" y="1412776"/>
            <a:ext cx="3692021" cy="2376264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/>
              <a:t>知识的</a:t>
            </a:r>
            <a:endParaRPr lang="en-US" altLang="zh-CN" sz="3200" b="1" dirty="0" smtClean="0"/>
          </a:p>
          <a:p>
            <a:pPr algn="ctr"/>
            <a:r>
              <a:rPr lang="zh-CN" altLang="en-US" sz="3200" b="1" dirty="0" smtClean="0"/>
              <a:t>喷泉</a:t>
            </a:r>
            <a:endParaRPr lang="zh-CN" altLang="en-US" sz="3200" b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7" name="云形标注 6"/>
          <p:cNvSpPr/>
          <p:nvPr/>
        </p:nvSpPr>
        <p:spPr>
          <a:xfrm>
            <a:off x="35945" y="3645024"/>
            <a:ext cx="4680071" cy="2520280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中科院李静海院士：</a:t>
            </a:r>
            <a:endParaRPr lang="en-US" altLang="zh-CN" sz="2800" b="1" dirty="0" smtClean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图书馆要</a:t>
            </a:r>
            <a:endParaRPr lang="en-US" altLang="zh-CN" sz="2800" b="1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成为“知识工厂”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740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图书馆需要做什么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08912" cy="4968552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</a:rPr>
              <a:t>规划与实施：</a:t>
            </a:r>
            <a:r>
              <a:rPr lang="zh-CN" altLang="en-US" sz="2400" b="1" dirty="0" smtClean="0"/>
              <a:t>重新布局业务体系，将智库建设作为图书馆新的</a:t>
            </a:r>
            <a:r>
              <a:rPr lang="zh-CN" altLang="en-US" sz="2400" b="1" dirty="0"/>
              <a:t>业务</a:t>
            </a:r>
            <a:r>
              <a:rPr lang="zh-CN" altLang="en-US" sz="2400" b="1" dirty="0" smtClean="0"/>
              <a:t>增长点和制高点。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0000FF"/>
                </a:solidFill>
              </a:rPr>
              <a:t>沟通与协同：</a:t>
            </a:r>
            <a:r>
              <a:rPr lang="zh-CN" altLang="en-US" sz="2400" b="1" dirty="0" smtClean="0"/>
              <a:t>了解政策与决策部门需求，协同工作，找到参与智库的切入点。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0000FF"/>
                </a:solidFill>
              </a:rPr>
              <a:t>队伍与能力：</a:t>
            </a:r>
            <a:r>
              <a:rPr lang="zh-CN" altLang="en-US" sz="2400" b="1" dirty="0" smtClean="0"/>
              <a:t>参加智库会议，加强智库的培训，提高智库的参与能力。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0000FF"/>
                </a:solidFill>
              </a:rPr>
              <a:t>基础与进阶：</a:t>
            </a:r>
            <a:r>
              <a:rPr lang="zh-CN" altLang="en-US" sz="2400" b="1" dirty="0" smtClean="0"/>
              <a:t>从支撑（情报）到协同（合作团队）到独立（具有智库功能的机构）。</a:t>
            </a:r>
            <a:endParaRPr lang="en-US" altLang="zh-CN" sz="2400" b="1" dirty="0" smtClean="0"/>
          </a:p>
          <a:p>
            <a:r>
              <a:rPr lang="zh-CN" altLang="en-US" sz="2400" b="1" dirty="0" smtClean="0">
                <a:solidFill>
                  <a:srgbClr val="0000FF"/>
                </a:solidFill>
              </a:rPr>
              <a:t>宣传与影响：</a:t>
            </a:r>
            <a:r>
              <a:rPr lang="zh-CN" altLang="en-US" sz="2400" b="1" dirty="0" smtClean="0"/>
              <a:t>通过各种媒体，向政府、决策部门与公众宣传图书馆的能力和成果</a:t>
            </a:r>
            <a:r>
              <a:rPr lang="en-US" altLang="zh-CN" sz="2400" b="1" dirty="0" smtClean="0"/>
              <a:t>,</a:t>
            </a:r>
            <a:r>
              <a:rPr lang="zh-CN" altLang="en-US" sz="2400" b="1" dirty="0" smtClean="0"/>
              <a:t>扩大影响力。</a:t>
            </a:r>
            <a:endParaRPr lang="zh-CN" altLang="en-US" sz="2400" b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25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772816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1</a:t>
            </a:r>
            <a:r>
              <a:rPr lang="zh-CN" altLang="en-US" b="1" dirty="0" smtClean="0">
                <a:solidFill>
                  <a:srgbClr val="C00000"/>
                </a:solidFill>
              </a:rPr>
              <a:t>、新型图书馆的主要特征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0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</a:rPr>
              <a:t>中科院文献情报中心新的业务布局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658899" y="1708283"/>
            <a:ext cx="1800200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研究所一线</a:t>
            </a:r>
            <a:endParaRPr lang="zh-CN" altLang="en-US" sz="2000" b="1" dirty="0"/>
          </a:p>
        </p:txBody>
      </p:sp>
      <p:sp>
        <p:nvSpPr>
          <p:cNvPr id="8" name="圆角矩形 7"/>
          <p:cNvSpPr/>
          <p:nvPr/>
        </p:nvSpPr>
        <p:spPr>
          <a:xfrm>
            <a:off x="4114965" y="1653535"/>
            <a:ext cx="1800200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产业技术一线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358892" y="1708283"/>
            <a:ext cx="1800200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科技创新一线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528" y="3980752"/>
            <a:ext cx="1944216" cy="7666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情报分析与知识产品研发中心</a:t>
            </a:r>
            <a:endParaRPr lang="zh-CN" altLang="en-US" b="1" dirty="0"/>
          </a:p>
        </p:txBody>
      </p:sp>
      <p:sp>
        <p:nvSpPr>
          <p:cNvPr id="12" name="圆角矩形 11"/>
          <p:cNvSpPr/>
          <p:nvPr/>
        </p:nvSpPr>
        <p:spPr>
          <a:xfrm>
            <a:off x="1259632" y="5085184"/>
            <a:ext cx="6215384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信息系统与知识计算中心</a:t>
            </a:r>
            <a:endParaRPr lang="zh-CN" altLang="en-US" sz="2400" b="1" dirty="0"/>
          </a:p>
        </p:txBody>
      </p:sp>
      <p:sp>
        <p:nvSpPr>
          <p:cNvPr id="13" name="圆角矩形 12"/>
          <p:cNvSpPr/>
          <p:nvPr/>
        </p:nvSpPr>
        <p:spPr>
          <a:xfrm>
            <a:off x="2511766" y="2912285"/>
            <a:ext cx="1855558" cy="669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图书馆与知识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学习中心</a:t>
            </a:r>
            <a:endParaRPr lang="zh-CN" altLang="en-US" b="1" dirty="0"/>
          </a:p>
        </p:txBody>
      </p:sp>
      <p:sp>
        <p:nvSpPr>
          <p:cNvPr id="18" name="圆角矩形 17"/>
          <p:cNvSpPr/>
          <p:nvPr/>
        </p:nvSpPr>
        <p:spPr>
          <a:xfrm>
            <a:off x="4655026" y="3960720"/>
            <a:ext cx="1920918" cy="7866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资源建设与知识组织中心</a:t>
            </a:r>
            <a:endParaRPr lang="zh-CN" altLang="en-US" b="1" dirty="0"/>
          </a:p>
        </p:txBody>
      </p:sp>
      <p:sp>
        <p:nvSpPr>
          <p:cNvPr id="20" name="圆角矩形 19"/>
          <p:cNvSpPr/>
          <p:nvPr/>
        </p:nvSpPr>
        <p:spPr>
          <a:xfrm>
            <a:off x="4655025" y="2871947"/>
            <a:ext cx="1944216" cy="669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院史馆与文化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交流中心</a:t>
            </a:r>
            <a:endParaRPr lang="zh-CN" altLang="en-US" b="1" dirty="0"/>
          </a:p>
        </p:txBody>
      </p:sp>
      <p:sp>
        <p:nvSpPr>
          <p:cNvPr id="21" name="圆角矩形 20"/>
          <p:cNvSpPr/>
          <p:nvPr/>
        </p:nvSpPr>
        <p:spPr>
          <a:xfrm>
            <a:off x="6790940" y="2871947"/>
            <a:ext cx="1957524" cy="669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科技期刊与知识服务中心</a:t>
            </a:r>
            <a:endParaRPr lang="zh-CN" altLang="en-US" b="1" dirty="0"/>
          </a:p>
        </p:txBody>
      </p:sp>
      <p:sp>
        <p:nvSpPr>
          <p:cNvPr id="22" name="圆角矩形 21"/>
          <p:cNvSpPr/>
          <p:nvPr/>
        </p:nvSpPr>
        <p:spPr>
          <a:xfrm>
            <a:off x="2511766" y="3980752"/>
            <a:ext cx="1855558" cy="7666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知识技术研发中心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23528" y="2871946"/>
            <a:ext cx="1944216" cy="66919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用户服务与知识传播中心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6790940" y="3980752"/>
            <a:ext cx="1957524" cy="7666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知识服务创业</a:t>
            </a:r>
            <a:endParaRPr lang="en-US" altLang="zh-CN" b="1" dirty="0" smtClean="0"/>
          </a:p>
          <a:p>
            <a:pPr algn="ctr"/>
            <a:r>
              <a:rPr lang="zh-CN" altLang="en-US" b="1" dirty="0" smtClean="0"/>
              <a:t>中心</a:t>
            </a:r>
            <a:endParaRPr lang="zh-CN" altLang="en-US" dirty="0"/>
          </a:p>
        </p:txBody>
      </p:sp>
      <p:sp>
        <p:nvSpPr>
          <p:cNvPr id="25" name="圆角矩形 24"/>
          <p:cNvSpPr/>
          <p:nvPr/>
        </p:nvSpPr>
        <p:spPr>
          <a:xfrm>
            <a:off x="611560" y="6021288"/>
            <a:ext cx="1656184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/>
              <a:t>业务管理处</a:t>
            </a:r>
            <a:endParaRPr lang="zh-CN" altLang="en-US" sz="2000" b="1" dirty="0"/>
          </a:p>
        </p:txBody>
      </p:sp>
      <p:sp>
        <p:nvSpPr>
          <p:cNvPr id="26" name="圆角矩形 25"/>
          <p:cNvSpPr/>
          <p:nvPr/>
        </p:nvSpPr>
        <p:spPr>
          <a:xfrm>
            <a:off x="2773111" y="6087852"/>
            <a:ext cx="1656184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人力资源处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4933185" y="6087852"/>
            <a:ext cx="1656184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财务资产处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7164288" y="6110265"/>
            <a:ext cx="1656184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/>
              <a:t>综合管理处</a:t>
            </a:r>
          </a:p>
        </p:txBody>
      </p:sp>
    </p:spTree>
    <p:extLst>
      <p:ext uri="{BB962C8B-B14F-4D97-AF65-F5344CB8AC3E}">
        <p14:creationId xmlns:p14="http://schemas.microsoft.com/office/powerpoint/2010/main" val="16806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763688" y="3933056"/>
            <a:ext cx="5904656" cy="2016224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</a:rPr>
              <a:t>没有做不到，只有想不到。</a:t>
            </a:r>
            <a:endParaRPr lang="en-US" altLang="zh-CN" sz="32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3200" b="1" dirty="0">
                <a:solidFill>
                  <a:srgbClr val="C00000"/>
                </a:solidFill>
              </a:rPr>
              <a:t>敢想敢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做，事在人为。</a:t>
            </a:r>
            <a:endParaRPr lang="en-US" altLang="zh-CN" sz="3200" b="1" dirty="0" smtClean="0">
              <a:solidFill>
                <a:srgbClr val="C00000"/>
              </a:solidFill>
            </a:endParaRPr>
          </a:p>
          <a:p>
            <a:pPr algn="ctr"/>
            <a:r>
              <a:rPr lang="zh-CN" altLang="en-US" sz="3200" b="1" smtClean="0">
                <a:solidFill>
                  <a:srgbClr val="C00000"/>
                </a:solidFill>
              </a:rPr>
              <a:t>一切皆有可能</a:t>
            </a:r>
            <a:r>
              <a:rPr lang="en-US" altLang="zh-CN" sz="3200" b="1" smtClean="0">
                <a:solidFill>
                  <a:srgbClr val="C00000"/>
                </a:solidFill>
              </a:rPr>
              <a:t>!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170876"/>
            <a:ext cx="4339239" cy="261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1FB7E05-BAFD-4923-8B16-3E5BD41A4A68}" type="slidenum">
              <a:rPr lang="en-US" altLang="zh-CN" sz="120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6867" name="灯片编号占位符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2BD03C1-F093-4C06-9DA8-FC1A7A61C9C7}" type="slidenum">
              <a:rPr lang="en-US" altLang="zh-CN" sz="1000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0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zh-CN" altLang="zh-CN" smtClean="0"/>
          </a:p>
        </p:txBody>
      </p:sp>
      <p:sp>
        <p:nvSpPr>
          <p:cNvPr id="36869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03A897-7A51-4FEB-97D7-EAEED798B93D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400" smtClean="0"/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1447800" y="464820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手机号：</a:t>
            </a:r>
            <a:r>
              <a:rPr lang="en-US" altLang="zh-CN" sz="2800" b="1"/>
              <a:t>13911281621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电子邮箱：</a:t>
            </a:r>
            <a:r>
              <a:rPr lang="en-US" altLang="zh-CN" sz="2800" b="1"/>
              <a:t>chujl@mail.las.ac.cn</a:t>
            </a:r>
            <a:endParaRPr lang="zh-CN" altLang="en-US" sz="2800" b="1"/>
          </a:p>
        </p:txBody>
      </p:sp>
      <p:sp>
        <p:nvSpPr>
          <p:cNvPr id="2" name="矩形 1"/>
          <p:cNvSpPr/>
          <p:nvPr/>
        </p:nvSpPr>
        <p:spPr>
          <a:xfrm>
            <a:off x="3272605" y="762000"/>
            <a:ext cx="259878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宋体" pitchFamily="2" charset="-122"/>
              </a:rPr>
              <a:t>谢谢</a:t>
            </a:r>
            <a:r>
              <a:rPr lang="zh-CN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宋体" pitchFamily="2" charset="-122"/>
              </a:rPr>
              <a:t>！</a:t>
            </a:r>
          </a:p>
        </p:txBody>
      </p:sp>
      <p:pic>
        <p:nvPicPr>
          <p:cNvPr id="1026" name="Picture 2" descr="C:\Users\Administrator\Desktop\初老师二维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2487910" cy="248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63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36DE5FD-859C-499B-8A8F-BB2C36A5E8AF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zh-CN" sz="1400" smtClean="0"/>
          </a:p>
        </p:txBody>
      </p:sp>
      <p:pic>
        <p:nvPicPr>
          <p:cNvPr id="9220" name="Picture 2" descr="凤凰都市（1年共12期）（杂志订阅）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468313"/>
            <a:ext cx="9220200" cy="74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94594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6359" y="1886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 smtClean="0">
                <a:solidFill>
                  <a:srgbClr val="C00000"/>
                </a:solidFill>
              </a:rPr>
              <a:t>什么是图书馆的关键性要素？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3203848" y="5301208"/>
            <a:ext cx="2736304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馆舍？</a:t>
            </a:r>
          </a:p>
        </p:txBody>
      </p:sp>
      <p:sp>
        <p:nvSpPr>
          <p:cNvPr id="7" name="椭圆 6"/>
          <p:cNvSpPr/>
          <p:nvPr/>
        </p:nvSpPr>
        <p:spPr>
          <a:xfrm>
            <a:off x="5796136" y="3861048"/>
            <a:ext cx="2664296" cy="10081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经费？</a:t>
            </a:r>
          </a:p>
        </p:txBody>
      </p:sp>
      <p:sp>
        <p:nvSpPr>
          <p:cNvPr id="8" name="椭圆 7"/>
          <p:cNvSpPr/>
          <p:nvPr/>
        </p:nvSpPr>
        <p:spPr>
          <a:xfrm>
            <a:off x="992253" y="3744911"/>
            <a:ext cx="2664296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资源？</a:t>
            </a:r>
          </a:p>
        </p:txBody>
      </p:sp>
      <p:sp>
        <p:nvSpPr>
          <p:cNvPr id="9" name="椭圆 8"/>
          <p:cNvSpPr/>
          <p:nvPr/>
        </p:nvSpPr>
        <p:spPr>
          <a:xfrm>
            <a:off x="5868144" y="1700808"/>
            <a:ext cx="2664296" cy="10081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服务？</a:t>
            </a:r>
          </a:p>
        </p:txBody>
      </p:sp>
      <p:sp>
        <p:nvSpPr>
          <p:cNvPr id="10" name="椭圆 9"/>
          <p:cNvSpPr/>
          <p:nvPr/>
        </p:nvSpPr>
        <p:spPr>
          <a:xfrm>
            <a:off x="827584" y="1833122"/>
            <a:ext cx="2664296" cy="10081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技术？</a:t>
            </a:r>
            <a:endParaRPr lang="zh-CN" altLang="en-US" sz="2800" dirty="0"/>
          </a:p>
        </p:txBody>
      </p:sp>
      <p:sp>
        <p:nvSpPr>
          <p:cNvPr id="12" name="椭圆 11"/>
          <p:cNvSpPr/>
          <p:nvPr/>
        </p:nvSpPr>
        <p:spPr>
          <a:xfrm>
            <a:off x="3707904" y="2708920"/>
            <a:ext cx="2664296" cy="100811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人才？</a:t>
            </a:r>
          </a:p>
        </p:txBody>
      </p:sp>
    </p:spTree>
    <p:extLst>
      <p:ext uri="{BB962C8B-B14F-4D97-AF65-F5344CB8AC3E}">
        <p14:creationId xmlns:p14="http://schemas.microsoft.com/office/powerpoint/2010/main" val="40915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1000125"/>
          </a:xfrm>
        </p:spPr>
        <p:txBody>
          <a:bodyPr/>
          <a:lstStyle/>
          <a:p>
            <a:endParaRPr lang="zh-CN" altLang="en-US" sz="4000" b="1" smtClean="0">
              <a:solidFill>
                <a:srgbClr val="C00000"/>
              </a:solidFill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609600" y="838200"/>
            <a:ext cx="8305800" cy="518795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zh-CN" altLang="en-US" sz="4400" b="1" smtClean="0">
                <a:solidFill>
                  <a:srgbClr val="C00000"/>
                </a:solidFill>
                <a:ea typeface="华文新魏" pitchFamily="2" charset="-122"/>
              </a:rPr>
              <a:t>网上找不到，等于不存在。</a:t>
            </a:r>
            <a:endParaRPr lang="en-US" altLang="zh-CN" sz="4400" b="1" smtClean="0">
              <a:solidFill>
                <a:srgbClr val="C00000"/>
              </a:solidFill>
              <a:ea typeface="华文新魏" pitchFamily="2" charset="-122"/>
            </a:endParaRPr>
          </a:p>
          <a:p>
            <a:pPr>
              <a:buFontTx/>
              <a:buNone/>
            </a:pPr>
            <a:r>
              <a:rPr lang="en-US" altLang="zh-CN" sz="3600" smtClean="0"/>
              <a:t> </a:t>
            </a:r>
            <a:r>
              <a:rPr lang="en-US" altLang="zh-CN" smtClean="0">
                <a:latin typeface="华文新魏" pitchFamily="2" charset="-122"/>
                <a:ea typeface="华文新魏" pitchFamily="2" charset="-122"/>
              </a:rPr>
              <a:t>——</a:t>
            </a:r>
            <a:r>
              <a:rPr lang="zh-CN" altLang="en-US" smtClean="0">
                <a:latin typeface="华文新魏" pitchFamily="2" charset="-122"/>
                <a:ea typeface="华文新魏" pitchFamily="2" charset="-122"/>
              </a:rPr>
              <a:t>中科院饶子和院士、农科院棉花所所长李付广</a:t>
            </a:r>
            <a:endParaRPr lang="en-US" altLang="zh-CN" smtClean="0">
              <a:latin typeface="华文新魏" pitchFamily="2" charset="-122"/>
              <a:ea typeface="华文新魏" pitchFamily="2" charset="-122"/>
            </a:endParaRPr>
          </a:p>
          <a:p>
            <a:pPr>
              <a:buFontTx/>
              <a:buNone/>
            </a:pPr>
            <a:r>
              <a:rPr lang="zh-CN" altLang="en-US" sz="4400" b="1" smtClean="0">
                <a:solidFill>
                  <a:srgbClr val="C00000"/>
                </a:solidFill>
                <a:ea typeface="华文新魏" pitchFamily="2" charset="-122"/>
              </a:rPr>
              <a:t>当所有的信息都能在网上得到，</a:t>
            </a:r>
            <a:endParaRPr lang="en-US" altLang="zh-CN" sz="4400" b="1" smtClean="0">
              <a:solidFill>
                <a:srgbClr val="C00000"/>
              </a:solidFill>
              <a:ea typeface="华文新魏" pitchFamily="2" charset="-122"/>
            </a:endParaRPr>
          </a:p>
          <a:p>
            <a:pPr>
              <a:buFontTx/>
              <a:buNone/>
            </a:pPr>
            <a:r>
              <a:rPr lang="zh-CN" altLang="en-US" sz="4400" b="1" smtClean="0">
                <a:solidFill>
                  <a:srgbClr val="C00000"/>
                </a:solidFill>
                <a:ea typeface="华文新魏" pitchFamily="2" charset="-122"/>
              </a:rPr>
              <a:t>我们还需要图书馆吗？</a:t>
            </a:r>
            <a:endParaRPr lang="en-US" altLang="zh-CN" sz="4400" b="1" smtClean="0">
              <a:solidFill>
                <a:srgbClr val="C00000"/>
              </a:solidFill>
              <a:ea typeface="华文新魏" pitchFamily="2" charset="-122"/>
            </a:endParaRPr>
          </a:p>
          <a:p>
            <a:pPr>
              <a:buFontTx/>
              <a:buNone/>
            </a:pPr>
            <a:endParaRPr lang="en-US" altLang="zh-CN" sz="2000" smtClean="0"/>
          </a:p>
          <a:p>
            <a:pPr>
              <a:buFontTx/>
              <a:buNone/>
            </a:pPr>
            <a:r>
              <a:rPr lang="en-US" altLang="zh-CN" sz="2000" smtClean="0"/>
              <a:t>     ——MAIJA BERNDTSON. </a:t>
            </a:r>
            <a:r>
              <a:rPr lang="en-US" altLang="zh-CN" sz="2000" b="1" smtClean="0"/>
              <a:t>"What and why libraries?" - </a:t>
            </a:r>
            <a:r>
              <a:rPr lang="en-US" altLang="zh-CN" sz="2000" u="sng" smtClean="0">
                <a:hlinkClick r:id="rId2"/>
              </a:rPr>
              <a:t>http://conference.ifla.org/sites/default/files/files/papers/ifla77/123-berndtson-en.pdf</a:t>
            </a:r>
            <a:endParaRPr lang="en-US" altLang="zh-CN" sz="2000" u="sng" smtClean="0"/>
          </a:p>
          <a:p>
            <a:pPr>
              <a:buFontTx/>
              <a:buNone/>
            </a:pPr>
            <a:endParaRPr lang="en-US" altLang="zh-CN" sz="2000" b="1" smtClean="0">
              <a:solidFill>
                <a:srgbClr val="CC3300"/>
              </a:solidFill>
              <a:ea typeface="华文新魏" pitchFamily="2" charset="-122"/>
            </a:endParaRPr>
          </a:p>
          <a:p>
            <a:endParaRPr lang="zh-CN" altLang="en-US" b="1" smtClean="0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zh-CN" altLang="en-US" b="1" smtClean="0">
                <a:solidFill>
                  <a:schemeClr val="folHlink"/>
                </a:solidFill>
              </a:rPr>
              <a:t>      </a:t>
            </a:r>
            <a:r>
              <a:rPr lang="zh-CN" altLang="en-US" sz="2400" b="1" smtClean="0">
                <a:solidFill>
                  <a:schemeClr val="folHlink"/>
                </a:solidFill>
              </a:rPr>
              <a:t>－－</a:t>
            </a:r>
            <a:endParaRPr lang="en-US" altLang="zh-CN" sz="2400" u="sng" smtClean="0"/>
          </a:p>
          <a:p>
            <a:r>
              <a:rPr lang="en-US" altLang="zh-CN" smtClean="0"/>
              <a:t> </a:t>
            </a: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162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990600"/>
          </a:xfrm>
        </p:spPr>
        <p:txBody>
          <a:bodyPr/>
          <a:lstStyle/>
          <a:p>
            <a:pPr algn="ctr" eaLnBrk="1" hangingPunct="1"/>
            <a:r>
              <a:rPr lang="zh-CN" altLang="en-US" sz="3600" b="1" dirty="0" smtClean="0">
                <a:solidFill>
                  <a:srgbClr val="CC3300"/>
                </a:solidFill>
              </a:rPr>
              <a:t>从以图书馆为中心到以用户为中心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7725" y="1295400"/>
            <a:ext cx="7924800" cy="312420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zh-CN" altLang="en-US" dirty="0" smtClean="0">
                <a:latin typeface="+mj-ea"/>
                <a:ea typeface="+mj-ea"/>
              </a:rPr>
              <a:t>    </a:t>
            </a:r>
            <a:endParaRPr lang="en-US" altLang="zh-CN" dirty="0" smtClean="0">
              <a:latin typeface="+mj-ea"/>
              <a:ea typeface="+mj-ea"/>
            </a:endParaRPr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37D68C-56D3-4A97-AE10-AD0CE9CDA490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zh-CN" sz="1400" smtClean="0"/>
          </a:p>
        </p:txBody>
      </p:sp>
      <p:sp>
        <p:nvSpPr>
          <p:cNvPr id="14341" name="圆角矩形 4"/>
          <p:cNvSpPr>
            <a:spLocks noChangeArrowheads="1"/>
          </p:cNvSpPr>
          <p:nvPr/>
        </p:nvSpPr>
        <p:spPr bwMode="auto">
          <a:xfrm>
            <a:off x="762000" y="3505200"/>
            <a:ext cx="7620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2" name="椭圆 5"/>
          <p:cNvSpPr>
            <a:spLocks noChangeArrowheads="1"/>
          </p:cNvSpPr>
          <p:nvPr/>
        </p:nvSpPr>
        <p:spPr bwMode="auto">
          <a:xfrm>
            <a:off x="914400" y="3505200"/>
            <a:ext cx="1524000" cy="1447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C00000"/>
              </a:solidFill>
            </a:endParaRPr>
          </a:p>
        </p:txBody>
      </p:sp>
      <p:sp>
        <p:nvSpPr>
          <p:cNvPr id="14343" name="椭圆 6"/>
          <p:cNvSpPr>
            <a:spLocks noChangeArrowheads="1"/>
          </p:cNvSpPr>
          <p:nvPr/>
        </p:nvSpPr>
        <p:spPr bwMode="auto">
          <a:xfrm>
            <a:off x="914400" y="3657600"/>
            <a:ext cx="2133600" cy="990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4" name="椭圆 8"/>
          <p:cNvSpPr>
            <a:spLocks noChangeArrowheads="1"/>
          </p:cNvSpPr>
          <p:nvPr/>
        </p:nvSpPr>
        <p:spPr bwMode="auto">
          <a:xfrm>
            <a:off x="381000" y="3276600"/>
            <a:ext cx="2362200" cy="152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5" name="圆角矩形 9"/>
          <p:cNvSpPr>
            <a:spLocks noChangeArrowheads="1"/>
          </p:cNvSpPr>
          <p:nvPr/>
        </p:nvSpPr>
        <p:spPr bwMode="auto">
          <a:xfrm>
            <a:off x="838200" y="3581400"/>
            <a:ext cx="16002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4346" name="椭圆 10"/>
          <p:cNvSpPr>
            <a:spLocks noChangeArrowheads="1"/>
          </p:cNvSpPr>
          <p:nvPr/>
        </p:nvSpPr>
        <p:spPr bwMode="auto">
          <a:xfrm>
            <a:off x="1295400" y="4343400"/>
            <a:ext cx="1981200" cy="1447800"/>
          </a:xfrm>
          <a:prstGeom prst="ellipse">
            <a:avLst/>
          </a:pr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地球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457200" y="3276600"/>
            <a:ext cx="3124200" cy="2209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4350" name="TextBox 12"/>
          <p:cNvSpPr txBox="1">
            <a:spLocks noChangeArrowheads="1"/>
          </p:cNvSpPr>
          <p:nvPr/>
        </p:nvSpPr>
        <p:spPr bwMode="auto">
          <a:xfrm>
            <a:off x="1143000" y="587216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altLang="en-US" sz="2800" b="1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地心说</a:t>
            </a:r>
          </a:p>
        </p:txBody>
      </p:sp>
      <p:sp>
        <p:nvSpPr>
          <p:cNvPr id="14351" name="椭圆 14"/>
          <p:cNvSpPr>
            <a:spLocks noChangeArrowheads="1"/>
          </p:cNvSpPr>
          <p:nvPr/>
        </p:nvSpPr>
        <p:spPr bwMode="auto">
          <a:xfrm>
            <a:off x="5295900" y="4495800"/>
            <a:ext cx="1981200" cy="1447800"/>
          </a:xfrm>
          <a:prstGeom prst="ellipse">
            <a:avLst/>
          </a:prstGeom>
          <a:solidFill>
            <a:srgbClr val="CC3300"/>
          </a:solidFill>
          <a:ln w="9525" algn="ctr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太阳</a:t>
            </a:r>
          </a:p>
        </p:txBody>
      </p:sp>
      <p:sp>
        <p:nvSpPr>
          <p:cNvPr id="14352" name="TextBox 15"/>
          <p:cNvSpPr txBox="1">
            <a:spLocks noChangeArrowheads="1"/>
          </p:cNvSpPr>
          <p:nvPr/>
        </p:nvSpPr>
        <p:spPr bwMode="auto">
          <a:xfrm>
            <a:off x="4495800" y="5943600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6600CC"/>
                </a:solidFill>
                <a:latin typeface="隶书" pitchFamily="49" charset="-122"/>
                <a:ea typeface="隶书" pitchFamily="49" charset="-122"/>
              </a:rPr>
              <a:t>日心说</a:t>
            </a:r>
          </a:p>
        </p:txBody>
      </p:sp>
      <p:sp>
        <p:nvSpPr>
          <p:cNvPr id="14353" name="椭圆 19"/>
          <p:cNvSpPr>
            <a:spLocks noChangeArrowheads="1"/>
          </p:cNvSpPr>
          <p:nvPr/>
        </p:nvSpPr>
        <p:spPr bwMode="auto">
          <a:xfrm>
            <a:off x="457200" y="4572000"/>
            <a:ext cx="685800" cy="609600"/>
          </a:xfrm>
          <a:prstGeom prst="ellipse">
            <a:avLst/>
          </a:prstGeom>
          <a:solidFill>
            <a:srgbClr val="CC3300"/>
          </a:solidFill>
          <a:ln w="9525" algn="ctr">
            <a:solidFill>
              <a:srgbClr val="CC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太阳</a:t>
            </a:r>
          </a:p>
        </p:txBody>
      </p:sp>
      <p:sp>
        <p:nvSpPr>
          <p:cNvPr id="14354" name="椭圆 21"/>
          <p:cNvSpPr>
            <a:spLocks noChangeArrowheads="1"/>
          </p:cNvSpPr>
          <p:nvPr/>
        </p:nvSpPr>
        <p:spPr bwMode="auto">
          <a:xfrm>
            <a:off x="7277100" y="4419600"/>
            <a:ext cx="685800" cy="533400"/>
          </a:xfrm>
          <a:prstGeom prst="ellipse">
            <a:avLst/>
          </a:prstGeom>
          <a:solidFill>
            <a:srgbClr val="0099CC"/>
          </a:solidFill>
          <a:ln w="9525" algn="ctr">
            <a:solidFill>
              <a:srgbClr val="C0C0C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/>
              <a:t>地球</a:t>
            </a:r>
          </a:p>
        </p:txBody>
      </p:sp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114300" y="1524000"/>
            <a:ext cx="4914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700" b="1" kern="0" dirty="0">
                <a:solidFill>
                  <a:srgbClr val="FF0000"/>
                </a:solidFill>
                <a:latin typeface="+mn-lt"/>
                <a:ea typeface="+mn-ea"/>
              </a:rPr>
              <a:t>地心说（以图书馆为中心）</a:t>
            </a:r>
            <a:endParaRPr lang="en-US" altLang="zh-CN" sz="2700" b="1" kern="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latin typeface="+mn-lt"/>
                <a:ea typeface="+mn-ea"/>
              </a:rPr>
              <a:t>强调馆舍、馆藏量、经费、人数等</a:t>
            </a:r>
            <a:endParaRPr lang="en-US" altLang="zh-CN" sz="2400" b="1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latin typeface="+mn-lt"/>
                <a:ea typeface="+mn-ea"/>
              </a:rPr>
              <a:t>强调服务规则和标准</a:t>
            </a:r>
            <a:endParaRPr lang="en-US" altLang="zh-CN" sz="2400" b="1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latin typeface="+mn-lt"/>
                <a:ea typeface="+mn-ea"/>
              </a:rPr>
              <a:t>为到馆读者提供服务</a:t>
            </a:r>
            <a:endParaRPr lang="en-US" altLang="zh-CN" sz="2400" b="1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latin typeface="+mn-lt"/>
                <a:ea typeface="+mn-ea"/>
              </a:rPr>
              <a:t>图书馆是服务一线</a:t>
            </a:r>
          </a:p>
        </p:txBody>
      </p:sp>
      <p:sp>
        <p:nvSpPr>
          <p:cNvPr id="18" name="内容占位符 3"/>
          <p:cNvSpPr txBox="1">
            <a:spLocks/>
          </p:cNvSpPr>
          <p:nvPr/>
        </p:nvSpPr>
        <p:spPr>
          <a:xfrm>
            <a:off x="4724400" y="1524000"/>
            <a:ext cx="43434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700" b="1" kern="0" dirty="0">
                <a:solidFill>
                  <a:srgbClr val="FF0000"/>
                </a:solidFill>
                <a:latin typeface="+mn-lt"/>
                <a:ea typeface="+mn-ea"/>
              </a:rPr>
              <a:t>日心说（以用户为中心）</a:t>
            </a:r>
            <a:endParaRPr lang="en-US" altLang="zh-CN" sz="2700" b="1" kern="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latin typeface="+mn-lt"/>
                <a:ea typeface="+mn-ea"/>
              </a:rPr>
              <a:t>强调对用户所提供的服务及其效果</a:t>
            </a:r>
            <a:endParaRPr lang="en-US" altLang="zh-CN" sz="2400" b="1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latin typeface="+mn-lt"/>
                <a:ea typeface="+mn-ea"/>
              </a:rPr>
              <a:t>重视人性化和人文精神</a:t>
            </a:r>
            <a:endParaRPr lang="en-US" altLang="zh-CN" sz="2400" b="1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latin typeface="+mn-lt"/>
                <a:ea typeface="+mn-ea"/>
              </a:rPr>
              <a:t>用户在哪里服务就在哪里</a:t>
            </a:r>
            <a:endParaRPr lang="en-US" altLang="zh-CN" sz="2400" b="1" kern="0" dirty="0">
              <a:latin typeface="+mn-lt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400" b="1" kern="0" dirty="0">
                <a:latin typeface="+mn-lt"/>
                <a:ea typeface="+mn-ea"/>
              </a:rPr>
              <a:t>实验室、课题组是服务一线</a:t>
            </a:r>
          </a:p>
        </p:txBody>
      </p:sp>
      <p:sp>
        <p:nvSpPr>
          <p:cNvPr id="14357" name="TextBox 3"/>
          <p:cNvSpPr txBox="1">
            <a:spLocks noChangeArrowheads="1"/>
          </p:cNvSpPr>
          <p:nvPr/>
        </p:nvSpPr>
        <p:spPr bwMode="auto">
          <a:xfrm>
            <a:off x="3276600" y="4648200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太阳</a:t>
            </a:r>
            <a:r>
              <a:rPr lang="en-US" altLang="zh-CN" sz="2400" b="1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=</a:t>
            </a:r>
            <a:r>
              <a:rPr lang="zh-CN" altLang="en-US" sz="2400" b="1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用户</a:t>
            </a:r>
            <a:endParaRPr lang="en-US" altLang="zh-CN" sz="2400" b="1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地球</a:t>
            </a:r>
            <a:r>
              <a:rPr lang="en-US" altLang="zh-CN" sz="2400" b="1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=</a:t>
            </a:r>
            <a:r>
              <a:rPr lang="zh-CN" altLang="en-US" sz="2400" b="1">
                <a:solidFill>
                  <a:srgbClr val="0070C0"/>
                </a:solidFill>
                <a:latin typeface="隶书" pitchFamily="49" charset="-122"/>
                <a:ea typeface="隶书" pitchFamily="49" charset="-122"/>
              </a:rPr>
              <a:t>图书馆</a:t>
            </a:r>
          </a:p>
        </p:txBody>
      </p:sp>
    </p:spTree>
    <p:extLst>
      <p:ext uri="{BB962C8B-B14F-4D97-AF65-F5344CB8AC3E}">
        <p14:creationId xmlns:p14="http://schemas.microsoft.com/office/powerpoint/2010/main" val="35089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7318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CN" altLang="en-US" sz="3600" b="1" dirty="0" smtClean="0">
                <a:solidFill>
                  <a:srgbClr val="C00000"/>
                </a:solidFill>
              </a:rPr>
              <a:t>图书馆要因应而变</a:t>
            </a:r>
            <a:endParaRPr lang="en-US" altLang="zh-CN" sz="3600" b="1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819400" y="3200400"/>
            <a:ext cx="2895600" cy="1676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</a:rPr>
              <a:t>图书馆必须变化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4572000"/>
            <a:ext cx="1828800" cy="1066800"/>
          </a:xfrm>
          <a:prstGeom prst="rect">
            <a:avLst/>
          </a:prstGeom>
          <a:solidFill>
            <a:srgbClr val="9966FF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信息环境在变化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429000" y="5334000"/>
            <a:ext cx="1905000" cy="1066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信息技术在变化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62000" y="2286000"/>
            <a:ext cx="19050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用户需求在变化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400800" y="4495800"/>
            <a:ext cx="1905000" cy="1066800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社会期望在变化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238500" y="1447800"/>
            <a:ext cx="1905000" cy="10668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用户行为在变化</a:t>
            </a: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4267200" y="4876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2438400" y="46482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667000" y="2667000"/>
            <a:ext cx="762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5257800" y="2667000"/>
            <a:ext cx="838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 flipV="1">
            <a:off x="5334000" y="44958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6096000" y="2133600"/>
            <a:ext cx="1905000" cy="1066800"/>
          </a:xfrm>
          <a:prstGeom prst="rect">
            <a:avLst/>
          </a:prstGeom>
          <a:solidFill>
            <a:srgbClr val="CC6600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</a:rPr>
              <a:t>出版模式在变化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4191000" y="2514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灯片编号占位符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F86831-0795-4A02-8FE4-1164E3B06E88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12369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图书馆的传统能力是资源能力：</a:t>
            </a:r>
            <a:endParaRPr lang="en-US" altLang="zh-CN" sz="36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3600" b="1" dirty="0"/>
              <a:t>信息</a:t>
            </a:r>
            <a:r>
              <a:rPr lang="zh-CN" altLang="en-US" sz="3600" b="1" dirty="0" smtClean="0"/>
              <a:t>资源越丰富，图书馆就越好；</a:t>
            </a:r>
            <a:endParaRPr lang="en-US" altLang="zh-CN" sz="3600" b="1" dirty="0" smtClean="0"/>
          </a:p>
          <a:p>
            <a:pPr>
              <a:defRPr/>
            </a:pPr>
            <a:r>
              <a:rPr lang="zh-CN" altLang="en-US" sz="3600" b="1" dirty="0" smtClean="0"/>
              <a:t>图书馆能力大小以资源规模为定义；</a:t>
            </a:r>
            <a:endParaRPr lang="en-US" altLang="zh-CN" sz="3600" b="1" dirty="0" smtClean="0"/>
          </a:p>
          <a:p>
            <a:pPr>
              <a:defRPr/>
            </a:pPr>
            <a:r>
              <a:rPr lang="zh-CN" altLang="en-US" sz="3600" b="1" dirty="0" smtClean="0"/>
              <a:t>经费投入主要是购买资源（特别是印本资源）；</a:t>
            </a:r>
            <a:endParaRPr lang="en-US" altLang="zh-CN" sz="3600" b="1" dirty="0" smtClean="0"/>
          </a:p>
          <a:p>
            <a:pPr>
              <a:defRPr/>
            </a:pPr>
            <a:r>
              <a:rPr lang="zh-CN" altLang="en-US" sz="3600" b="1" dirty="0" smtClean="0"/>
              <a:t>图书馆的一切活动围绕着资源展开（采、编、分、典、流）。</a:t>
            </a:r>
            <a:endParaRPr lang="zh-CN" altLang="en-US" sz="3600" b="1" dirty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B17DCE-8464-49C5-94D6-8BF3E821C4BF}" type="slidenum">
              <a:rPr lang="en-US" altLang="zh-CN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 smtClean="0"/>
          </a:p>
        </p:txBody>
      </p:sp>
    </p:spTree>
    <p:extLst>
      <p:ext uri="{BB962C8B-B14F-4D97-AF65-F5344CB8AC3E}">
        <p14:creationId xmlns:p14="http://schemas.microsoft.com/office/powerpoint/2010/main" val="22044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2179</TotalTime>
  <Words>1569</Words>
  <Application>Microsoft Office PowerPoint</Application>
  <PresentationFormat>全屏显示(4:3)</PresentationFormat>
  <Paragraphs>319</Paragraphs>
  <Slides>32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平衡</vt:lpstr>
      <vt:lpstr>新型图书馆与图书馆员新能力 </vt:lpstr>
      <vt:lpstr>主要内容</vt:lpstr>
      <vt:lpstr>1、新型图书馆的主要特征</vt:lpstr>
      <vt:lpstr>PowerPoint 演示文稿</vt:lpstr>
      <vt:lpstr>什么是图书馆的关键性要素？</vt:lpstr>
      <vt:lpstr>PowerPoint 演示文稿</vt:lpstr>
      <vt:lpstr>从以图书馆为中心到以用户为中心</vt:lpstr>
      <vt:lpstr>图书馆要因应而变</vt:lpstr>
      <vt:lpstr>PowerPoint 演示文稿</vt:lpstr>
      <vt:lpstr>PowerPoint 演示文稿</vt:lpstr>
      <vt:lpstr>PowerPoint 演示文稿</vt:lpstr>
      <vt:lpstr>新型图书馆的要素与关系</vt:lpstr>
      <vt:lpstr>PowerPoint 演示文稿</vt:lpstr>
      <vt:lpstr>2、图书馆能力提升的动力机制</vt:lpstr>
      <vt:lpstr>1.战略规划驱动</vt:lpstr>
      <vt:lpstr>2.顶层设计驱动</vt:lpstr>
      <vt:lpstr>3.人员能力驱动</vt:lpstr>
      <vt:lpstr>4.外部环境驱动</vt:lpstr>
      <vt:lpstr>3、图书馆能力提升的路径设计</vt:lpstr>
      <vt:lpstr>1.推动图书馆范式转移</vt:lpstr>
      <vt:lpstr>2.重新布局图书馆服务</vt:lpstr>
      <vt:lpstr>3.构建新型能力体系</vt:lpstr>
      <vt:lpstr>PowerPoint 演示文稿</vt:lpstr>
      <vt:lpstr>1.情报分析与研究能力</vt:lpstr>
      <vt:lpstr>2.数字出版服务能力</vt:lpstr>
      <vt:lpstr>3.智库服务能力</vt:lpstr>
      <vt:lpstr>图书馆成为智库性机构的基础</vt:lpstr>
      <vt:lpstr>图书馆成为智库性机构的条件</vt:lpstr>
      <vt:lpstr>图书馆需要做什么</vt:lpstr>
      <vt:lpstr>中科院文献情报中心新的业务布局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219</cp:revision>
  <dcterms:created xsi:type="dcterms:W3CDTF">2016-05-10T04:37:56Z</dcterms:created>
  <dcterms:modified xsi:type="dcterms:W3CDTF">2016-10-08T22:57:10Z</dcterms:modified>
</cp:coreProperties>
</file>